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7"/>
  </p:notesMasterIdLst>
  <p:handoutMasterIdLst>
    <p:handoutMasterId r:id="rId58"/>
  </p:handoutMasterIdLst>
  <p:sldIdLst>
    <p:sldId id="279" r:id="rId2"/>
    <p:sldId id="327" r:id="rId3"/>
    <p:sldId id="376" r:id="rId4"/>
    <p:sldId id="258" r:id="rId5"/>
    <p:sldId id="257" r:id="rId6"/>
    <p:sldId id="380" r:id="rId7"/>
    <p:sldId id="401" r:id="rId8"/>
    <p:sldId id="465" r:id="rId9"/>
    <p:sldId id="466" r:id="rId10"/>
    <p:sldId id="416" r:id="rId11"/>
    <p:sldId id="425" r:id="rId12"/>
    <p:sldId id="405" r:id="rId13"/>
    <p:sldId id="467" r:id="rId14"/>
    <p:sldId id="417" r:id="rId15"/>
    <p:sldId id="390" r:id="rId16"/>
    <p:sldId id="418" r:id="rId17"/>
    <p:sldId id="419" r:id="rId18"/>
    <p:sldId id="422" r:id="rId19"/>
    <p:sldId id="420" r:id="rId20"/>
    <p:sldId id="426" r:id="rId21"/>
    <p:sldId id="433" r:id="rId22"/>
    <p:sldId id="464" r:id="rId23"/>
    <p:sldId id="407" r:id="rId24"/>
    <p:sldId id="421" r:id="rId25"/>
    <p:sldId id="429" r:id="rId26"/>
    <p:sldId id="430" r:id="rId27"/>
    <p:sldId id="427" r:id="rId28"/>
    <p:sldId id="408" r:id="rId29"/>
    <p:sldId id="434" r:id="rId30"/>
    <p:sldId id="471" r:id="rId31"/>
    <p:sldId id="435" r:id="rId32"/>
    <p:sldId id="447" r:id="rId33"/>
    <p:sldId id="409" r:id="rId34"/>
    <p:sldId id="439" r:id="rId35"/>
    <p:sldId id="438" r:id="rId36"/>
    <p:sldId id="440" r:id="rId37"/>
    <p:sldId id="441" r:id="rId38"/>
    <p:sldId id="461" r:id="rId39"/>
    <p:sldId id="463" r:id="rId40"/>
    <p:sldId id="410" r:id="rId41"/>
    <p:sldId id="454" r:id="rId42"/>
    <p:sldId id="453" r:id="rId43"/>
    <p:sldId id="411" r:id="rId44"/>
    <p:sldId id="456" r:id="rId45"/>
    <p:sldId id="455" r:id="rId46"/>
    <p:sldId id="412" r:id="rId47"/>
    <p:sldId id="457" r:id="rId48"/>
    <p:sldId id="413" r:id="rId49"/>
    <p:sldId id="458" r:id="rId50"/>
    <p:sldId id="459" r:id="rId51"/>
    <p:sldId id="414" r:id="rId52"/>
    <p:sldId id="415" r:id="rId53"/>
    <p:sldId id="330" r:id="rId54"/>
    <p:sldId id="462" r:id="rId55"/>
    <p:sldId id="365" r:id="rId5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D"/>
    <a:srgbClr val="252424"/>
    <a:srgbClr val="F3F3F3"/>
    <a:srgbClr val="D11947"/>
    <a:srgbClr val="262424"/>
    <a:srgbClr val="464645"/>
    <a:srgbClr val="616161"/>
    <a:srgbClr val="212830"/>
    <a:srgbClr val="FDB71A"/>
    <a:srgbClr val="9ED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87"/>
    <p:restoredTop sz="96085"/>
  </p:normalViewPr>
  <p:slideViewPr>
    <p:cSldViewPr snapToGrid="0" showGuides="1">
      <p:cViewPr varScale="1">
        <p:scale>
          <a:sx n="87" d="100"/>
          <a:sy n="87" d="100"/>
        </p:scale>
        <p:origin x="480" y="200"/>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12/9/24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7E0"/>
                </a:solidFill>
                <a:effectLst/>
                <a:latin typeface="-apple-system"/>
              </a:rPr>
              <a:t>I am an evolutionary computational biologist by training with extensive expertise in WGS/WES, </a:t>
            </a:r>
            <a:r>
              <a:rPr lang="en-US" b="0" i="0" dirty="0" err="1">
                <a:solidFill>
                  <a:srgbClr val="D1D7E0"/>
                </a:solidFill>
                <a:effectLst/>
                <a:latin typeface="-apple-system"/>
              </a:rPr>
              <a:t>sc</a:t>
            </a:r>
            <a:r>
              <a:rPr lang="en-US" b="0" i="0" dirty="0">
                <a:solidFill>
                  <a:srgbClr val="D1D7E0"/>
                </a:solidFill>
                <a:effectLst/>
                <a:latin typeface="-apple-system"/>
              </a:rPr>
              <a:t>-RNA-Seq, </a:t>
            </a:r>
            <a:r>
              <a:rPr lang="en-US" b="0" i="0" dirty="0" err="1">
                <a:solidFill>
                  <a:srgbClr val="D1D7E0"/>
                </a:solidFill>
                <a:effectLst/>
                <a:latin typeface="-apple-system"/>
              </a:rPr>
              <a:t>sc</a:t>
            </a:r>
            <a:r>
              <a:rPr lang="en-US" b="0" i="0" dirty="0">
                <a:solidFill>
                  <a:srgbClr val="D1D7E0"/>
                </a:solidFill>
                <a:effectLst/>
                <a:latin typeface="-apple-system"/>
              </a:rPr>
              <a:t>-ATAC-Seq and </a:t>
            </a:r>
            <a:r>
              <a:rPr lang="en-US" b="0" i="0" dirty="0" err="1">
                <a:solidFill>
                  <a:srgbClr val="D1D7E0"/>
                </a:solidFill>
                <a:effectLst/>
                <a:latin typeface="-apple-system"/>
              </a:rPr>
              <a:t>sc</a:t>
            </a:r>
            <a:r>
              <a:rPr lang="en-US" b="0" i="0" dirty="0">
                <a:solidFill>
                  <a:srgbClr val="D1D7E0"/>
                </a:solidFill>
                <a:effectLst/>
                <a:latin typeface="-apple-system"/>
              </a:rPr>
              <a:t>-TCR/BCR-Seq analysis in the context of tumor evolution, phylogenetics, and microenvironment.</a:t>
            </a:r>
          </a:p>
          <a:p>
            <a:endParaRPr lang="en-US" b="0" i="0" dirty="0">
              <a:solidFill>
                <a:srgbClr val="D1D7E0"/>
              </a:solidFill>
              <a:effectLst/>
              <a:latin typeface="-apple-system"/>
            </a:endParaRPr>
          </a:p>
          <a:p>
            <a:r>
              <a:rPr lang="en-US" b="0" i="0" dirty="0">
                <a:solidFill>
                  <a:srgbClr val="D1D7E0"/>
                </a:solidFill>
                <a:effectLst/>
                <a:latin typeface="-apple-system"/>
              </a:rPr>
              <a:t>I’m a Senior Bioinformatics Research Scientist at the </a:t>
            </a:r>
            <a:r>
              <a:rPr lang="en-US" sz="1800" dirty="0"/>
              <a:t>DNB Bioinformatics Core. </a:t>
            </a:r>
            <a:r>
              <a:rPr lang="en-US" b="0" i="0" dirty="0">
                <a:solidFill>
                  <a:srgbClr val="D1D7E0"/>
                </a:solidFill>
                <a:effectLst/>
                <a:latin typeface="-apple-system"/>
              </a:rPr>
              <a:t>I am passionate about </a:t>
            </a:r>
            <a:r>
              <a:rPr lang="en-US" b="0" i="0" dirty="0" err="1">
                <a:solidFill>
                  <a:srgbClr val="D1D7E0"/>
                </a:solidFill>
                <a:effectLst/>
                <a:latin typeface="-apple-system"/>
              </a:rPr>
              <a:t>bulding</a:t>
            </a:r>
            <a:r>
              <a:rPr lang="en-US" b="0" i="0" dirty="0">
                <a:solidFill>
                  <a:srgbClr val="D1D7E0"/>
                </a:solidFill>
                <a:effectLst/>
                <a:latin typeface="-apple-system"/>
              </a:rPr>
              <a:t> and automating computational workflows and pipelines for scientists, and I am here to discuss the automated pipeline I am working on currently for analyzing single cell/nuclei seq named snap </a:t>
            </a:r>
            <a:r>
              <a:rPr lang="en-US" b="0" i="0" dirty="0">
                <a:solidFill>
                  <a:srgbClr val="D1D7E0"/>
                </a:solidFill>
                <a:effectLst/>
                <a:latin typeface="-apple-system"/>
                <a:sym typeface="Wingdings" pitchFamily="2" charset="2"/>
              </a:rPr>
              <a:t></a:t>
            </a:r>
            <a:endParaRPr lang="en-US" sz="1800"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90679-FB94-B032-AA48-93C49107E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23FAD-2461-91F5-9879-7F13E1E22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617D9-FE17-412A-2ABE-CB00AAD7C8ED}"/>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4F82138D-1D3A-CB54-4ABD-6E2D3B5F612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C1D4058-F1EE-0043-00EE-31BE4E3128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65A38FE-CE36-73E4-0E45-39B880693E48}"/>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892443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16AF-E32F-BBF1-98A6-020E7DF24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2B5BC-73A7-AD64-FA42-09927B504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A87A7-2449-7056-3F81-E14F29EB3E81}"/>
              </a:ext>
            </a:extLst>
          </p:cNvPr>
          <p:cNvSpPr>
            <a:spLocks noGrp="1"/>
          </p:cNvSpPr>
          <p:nvPr>
            <p:ph type="body" idx="1"/>
          </p:nvPr>
        </p:nvSpPr>
        <p:spPr/>
        <p:txBody>
          <a:bodyPr/>
          <a:lstStyle/>
          <a:p>
            <a:r>
              <a:rPr lang="en-US" dirty="0"/>
              <a:t>There are three options to run the analysis modules on HPC: either interactively on a node via terminal or web </a:t>
            </a:r>
            <a:r>
              <a:rPr lang="en-US" dirty="0" err="1"/>
              <a:t>Rstudio</a:t>
            </a:r>
            <a:r>
              <a:rPr lang="en-US" dirty="0"/>
              <a:t>, or by submitting an </a:t>
            </a:r>
            <a:r>
              <a:rPr lang="en-US" dirty="0" err="1"/>
              <a:t>lsf</a:t>
            </a:r>
            <a:r>
              <a:rPr lang="en-US" dirty="0"/>
              <a:t> job.</a:t>
            </a:r>
          </a:p>
          <a:p>
            <a:endParaRPr lang="en-US" dirty="0"/>
          </a:p>
        </p:txBody>
      </p:sp>
      <p:sp>
        <p:nvSpPr>
          <p:cNvPr id="4" name="Date Placeholder 3">
            <a:extLst>
              <a:ext uri="{FF2B5EF4-FFF2-40B4-BE49-F238E27FC236}">
                <a16:creationId xmlns:a16="http://schemas.microsoft.com/office/drawing/2014/main" id="{DA245C82-9956-91CD-940A-1E0FE7CAC2C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9B2D3DC-7B7E-54F1-CB06-0B27B7D0658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1D3EC7-A1D2-A496-E9FB-AB4B8B5BFCEB}"/>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3444323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More information can be found in the `run-container` folder about the packages and dependencies available at the current container version.</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We maintain a structured and predictable organization system across repositories and projects.</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dirty="0"/>
          </a:p>
          <a:p>
            <a:endParaRPr lang="en-US" dirty="0"/>
          </a:p>
          <a:p>
            <a:r>
              <a:rPr lang="en-US" dirty="0"/>
              <a:t>Our project analysis and trainings are available at our GitHub account. </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1058410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B242-A8DF-0BEE-71AF-2A89B55E0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683F7-ECBF-CBCA-13B1-2364B319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DBA37-E438-7EA2-24E5-800DA2DE6E5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D799466-B09E-4481-CAFE-D13D9422D2D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1FABE13-54F4-D836-CF5F-43C96BB9DA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253277B-C675-9129-623D-E6FA2A111D1A}"/>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583106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EEC10-6C70-B037-80FC-843BA5B44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202FE-8313-E56B-2D04-FC900B42A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550B2-3F6E-2489-F62B-97DCD212AAE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771E1C3-3A72-72E1-A0E5-8DCDB2E83CB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3C6A8A3-F3C7-3EC3-5AD4-DE1C6AA4A1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EE30964-A407-4BE1-2ED0-7DD52760A937}"/>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3825177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5887-0BA4-FFA8-E75D-890EA8BE4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E4627-4C35-1D34-5599-E734A3D4C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A4EC4-CBD8-F4D8-3B1D-A337A607B0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9848465-CCD2-ECDB-45B3-858B38B79E9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51A4287-2216-608D-36A1-92EE662DFD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C050F3-97DA-78B4-695C-BC81FA83690B}"/>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85269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2365-5AAF-E536-E9BE-17C7523AC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413CE-45D2-5F1A-C52F-0F9481AA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CB22B-3718-29C4-29D6-050D76FB35A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8EA10C7-9738-E4B4-2DB3-864250F2E5E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6289F8A-9A8B-6970-8E85-60F67CDB36F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25E5927-0435-D150-9EB3-9385488230C6}"/>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96325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1FEDE-06EC-AB70-35A0-3DFEF69E8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16372E-BCDD-2E61-0851-DAFC88835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37927-F468-A726-65DB-53631460B06F}"/>
              </a:ext>
            </a:extLst>
          </p:cNvPr>
          <p:cNvSpPr>
            <a:spLocks noGrp="1"/>
          </p:cNvSpPr>
          <p:nvPr>
            <p:ph type="body" idx="1"/>
          </p:nvPr>
        </p:nvSpPr>
        <p:spPr/>
        <p:txBody>
          <a:bodyPr/>
          <a:lstStyle/>
          <a:p>
            <a:r>
              <a:rPr lang="en-US" b="1" i="0" dirty="0" err="1">
                <a:solidFill>
                  <a:srgbClr val="BFBFBF"/>
                </a:solidFill>
                <a:effectLst/>
                <a:latin typeface="Roboto" panose="02000000000000000000" pitchFamily="2" charset="0"/>
              </a:rPr>
              <a:t>MultiQC</a:t>
            </a:r>
            <a:r>
              <a:rPr lang="en-US" b="0" i="0" dirty="0">
                <a:solidFill>
                  <a:srgbClr val="BFBFBF"/>
                </a:solidFill>
                <a:effectLst/>
                <a:latin typeface="Roboto" panose="02000000000000000000" pitchFamily="2" charset="0"/>
              </a:rPr>
              <a:t> uses the output of </a:t>
            </a:r>
            <a:r>
              <a:rPr lang="en-US" b="1" i="0" dirty="0">
                <a:solidFill>
                  <a:srgbClr val="BFBFBF"/>
                </a:solidFill>
                <a:effectLst/>
                <a:latin typeface="Roboto" panose="02000000000000000000" pitchFamily="2" charset="0"/>
              </a:rPr>
              <a:t>FASTQC</a:t>
            </a:r>
            <a:r>
              <a:rPr lang="en-US" b="0" i="0" dirty="0">
                <a:solidFill>
                  <a:srgbClr val="BFBFBF"/>
                </a:solidFill>
                <a:effectLst/>
                <a:latin typeface="Roboto" panose="02000000000000000000" pitchFamily="2" charset="0"/>
              </a:rPr>
              <a:t> to aggregate the </a:t>
            </a:r>
            <a:r>
              <a:rPr lang="en-US" b="1" i="0" dirty="0" err="1">
                <a:solidFill>
                  <a:srgbClr val="BFBFBF"/>
                </a:solidFill>
                <a:effectLst/>
                <a:latin typeface="Roboto" panose="02000000000000000000" pitchFamily="2" charset="0"/>
              </a:rPr>
              <a:t>FastQC</a:t>
            </a:r>
            <a:r>
              <a:rPr lang="en-US" b="0" i="0" dirty="0">
                <a:solidFill>
                  <a:srgbClr val="BFBFBF"/>
                </a:solidFill>
                <a:effectLst/>
                <a:latin typeface="Roboto" panose="02000000000000000000" pitchFamily="2" charset="0"/>
              </a:rPr>
              <a:t> quality indicators of the different reads together, to </a:t>
            </a:r>
            <a:r>
              <a:rPr lang="en-US" b="0" i="0" dirty="0" err="1">
                <a:solidFill>
                  <a:srgbClr val="BFBFBF"/>
                </a:solidFill>
                <a:effectLst/>
                <a:latin typeface="Roboto" panose="02000000000000000000" pitchFamily="2" charset="0"/>
              </a:rPr>
              <a:t>allo</a:t>
            </a:r>
            <a:r>
              <a:rPr lang="en-US" b="0" i="0" dirty="0">
                <a:solidFill>
                  <a:srgbClr val="BFBFBF"/>
                </a:solidFill>
                <a:effectLst/>
                <a:latin typeface="Roboto" panose="02000000000000000000" pitchFamily="2" charset="0"/>
              </a:rPr>
              <a:t> inter-</a:t>
            </a:r>
            <a:r>
              <a:rPr lang="en-US" b="0" i="0" dirty="0" err="1">
                <a:solidFill>
                  <a:srgbClr val="BFBFBF"/>
                </a:solidFill>
                <a:effectLst/>
                <a:latin typeface="Roboto" panose="02000000000000000000" pitchFamily="2" charset="0"/>
              </a:rPr>
              <a:t>readset</a:t>
            </a:r>
            <a:r>
              <a:rPr lang="en-US" b="0" i="0" dirty="0">
                <a:solidFill>
                  <a:srgbClr val="BFBFBF"/>
                </a:solidFill>
                <a:effectLst/>
                <a:latin typeface="Roboto" panose="02000000000000000000" pitchFamily="2" charset="0"/>
              </a:rPr>
              <a:t> comparisons.</a:t>
            </a:r>
            <a:endParaRPr lang="en-US" dirty="0"/>
          </a:p>
          <a:p>
            <a:endParaRPr lang="en-US" dirty="0"/>
          </a:p>
        </p:txBody>
      </p:sp>
      <p:sp>
        <p:nvSpPr>
          <p:cNvPr id="4" name="Date Placeholder 3">
            <a:extLst>
              <a:ext uri="{FF2B5EF4-FFF2-40B4-BE49-F238E27FC236}">
                <a16:creationId xmlns:a16="http://schemas.microsoft.com/office/drawing/2014/main" id="{926CF6AE-DF0C-FC90-2065-20D2750C1A9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9372A90-5521-B409-C1DA-2631C79A97F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7588C2-5B94-DC74-918C-4DF05CBF12EB}"/>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855309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61A4-3ABD-6A51-71AC-47CF828D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82DFA-1DFF-F8FF-29E7-4E00F91AA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12234-E9D5-3BCF-61DA-C02D0773C7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EBF0A00-95FF-0EB2-7D32-F5F2ADEECCF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7581068-3CE1-8BCF-D9AB-E4BCEC8B974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8FCC1EF-567F-574C-985F-18DE75E5ABF2}"/>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660048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vision is that every child diagnosed with cancer or another catastrophic disease has access to quality care and treatment.</a:t>
            </a: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Our code of conduct at the core is to do that through the sharing of knowledge, technology and organizational skills</a:t>
            </a:r>
            <a:r>
              <a:rPr lang="en-US" b="0" i="0" dirty="0">
                <a:solidFill>
                  <a:srgbClr val="E8E8E8"/>
                </a:solidFill>
                <a:effectLst/>
                <a:latin typeface="Google Sans"/>
              </a:rPr>
              <a:t>. </a:t>
            </a:r>
            <a:r>
              <a:rPr lang="en-US" sz="1800" b="0" i="0" dirty="0">
                <a:solidFill>
                  <a:srgbClr val="E8E8E8"/>
                </a:solidFill>
                <a:effectLst/>
                <a:latin typeface="Google Sans"/>
              </a:rPr>
              <a:t>W</a:t>
            </a:r>
            <a:r>
              <a:rPr lang="en-US" dirty="0"/>
              <a:t>e welcome everyone in the research community into creating a friendly and respectful place for all of us to learn, teach each other and contribute.</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CA6C-2661-E66B-90D1-0CF593837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AD65B-C1A1-1634-BC36-E4F3EC694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49180-BE66-8DFA-E219-A96CFE62085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B426C92-3026-D5A4-C342-D54CF2D65BF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D2DE731-455F-ED4E-FCB5-655DE356F73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CDFEC14-E576-8F7F-EDF7-E462CD2E6956}"/>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3487494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F9DE-5961-992D-8D64-9E5678738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EEB88-BF09-8980-F7C9-CFFA974F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4C0D1-E857-21B0-23F3-87A3A303F76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450780C-A0B4-73C7-6E42-3033522ACE31}"/>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B8E856D-CB40-85CC-8556-3A490E216D4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139C067-2167-3016-CBEA-643C7C1CF885}"/>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1438442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A065-E90C-65FE-C87A-709DAAD04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7170C-29BC-A427-8DC6-393677B1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20083-BA59-610A-E27C-0B251DA98AE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576E241-A2A7-7567-648F-87AB46D5734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180B1F8-1360-5829-D8FA-0DC85B58DA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89F959-B2BB-7D48-572F-DF86785DA60E}"/>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2122735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2F43-9146-D026-8ABC-916D2E679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4F23-B8BF-A031-6ABB-736EBDE2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10F443-2620-A605-07EC-BC773E04DEB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428AC40-1BE6-C8A4-0DED-6C9B2F1BF82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BE4F8E0-E976-3D4D-70CA-159CE5933F7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D06B38C-06E8-A46C-B957-68554B162532}"/>
              </a:ext>
            </a:extLst>
          </p:cNvPr>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1559524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FD96-19BC-5128-AA3B-F0D03284A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16DB-C13F-E2B1-22FC-4A462CF9C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C92F8-FE1C-7D8B-BCE3-58B8F859339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F91EACF-C6F8-6776-8622-F32637FCE2A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9A83837-9905-73A2-DE3A-34B83AC8D6B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161C850-6450-2B29-B064-90C9BB53B30F}"/>
              </a:ext>
            </a:extLst>
          </p:cNvPr>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11108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9E3C-938E-216E-9234-571B1E3FE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A6D4-D3F1-333C-781E-136FE9190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F809-AC02-67FE-6422-03BF665EF827}"/>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EE0CB6-0E99-0065-72C5-A2BC0E77A54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71A2060-A333-4AC9-B6A4-CBA56F98CCF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8BED2DA-6D79-C708-2128-8625888B713F}"/>
              </a:ext>
            </a:extLst>
          </p:cNvPr>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2199099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1E1E-EA8D-1BC3-9C76-E8FB93767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44D5-BC64-2823-6298-5B1E16DF5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9BC17-C709-F7DE-1352-1A5105D6C962}"/>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D2AE28-6CEB-70E1-DE29-3E66F160455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357E3CD-369A-7B30-597E-130E86EB298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D9D9B17-F7AC-2544-239C-D827DBA8D200}"/>
              </a:ext>
            </a:extLst>
          </p:cNvPr>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4266267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4F1C-0C27-E6EE-499E-FA874463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05D88-86CD-38D2-DD8A-C85A856D9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8B4-46BC-5C1D-7621-0BDE2F9B109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F1660F-F9EB-3FB4-F6CD-EFED0AFBAF2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3D01696F-EE6E-C12E-F36A-5635D655B86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2755CD8-09EB-26CF-ECE7-A0EC1B703CE1}"/>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384967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B875-ED03-4CDD-FE42-B9285433A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06E13-52FB-5313-3D78-EB5776697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48BA5-EE59-F824-ED1D-99AEBA95772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0158AC-0AF9-F0AC-5547-360BB8060C3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5D58CFCB-6EEA-5559-E4F7-20097FEE53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B9AB1C0-5D3E-F492-C1A7-899448F39A83}"/>
              </a:ext>
            </a:extLst>
          </p:cNvPr>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118300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in 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B438-A2FA-E30D-F779-575BF0D00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4DDC5-B738-9726-C646-7AB9E61DE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4ACDB-5EB0-FC52-78C0-77C76DF1B37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7A2580A-4E97-C323-EEC2-4CEBDBA2CE4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6F3FCAD-3F08-3586-2967-C2C9D09A3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B09BF67-C297-18DA-C272-6E8DD74F0FAB}"/>
              </a:ext>
            </a:extLst>
          </p:cNvPr>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3528270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E5808-F18C-1255-5AB2-863DBBED0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C5685-453F-A2A9-B8A0-AB6DDE154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2E7E-B4B2-FCBB-F7BB-E3EC1E9D5EB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571092A-E647-3AEC-03EB-13E6AAA867E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5815689-439F-620E-4C19-0BF75DF8DF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714EC39-B521-2671-3D93-73CB0B2B9033}"/>
              </a:ext>
            </a:extLst>
          </p:cNvPr>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882498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3FD7-21A5-01BB-8C2A-BE6BD8769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C8EA-2D0B-A443-3E61-26796A8A2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D102B-1033-2AC6-B075-A13D997B792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25065D-5C6E-60B8-FDA0-E62CE129B11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1F7411D-D089-C01A-9DE9-6D77F0EE2CF7}"/>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02824B-CABB-4573-BE68-C01BDE745F01}"/>
              </a:ext>
            </a:extLst>
          </p:cNvPr>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1675785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9731-46FF-C615-AEC0-EFF8ADFF6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A91BD-4D34-8A32-3294-83BDB7DF9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AC361-18A6-B74D-225E-5730A7D87D2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4A81E69-F4B0-EDDE-C065-09203B19F90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A8524A8-730B-5801-097A-880387894B9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BEF6890-274C-3124-188A-C7BA34FDC589}"/>
              </a:ext>
            </a:extLst>
          </p:cNvPr>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7315783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C9CA-6BA5-C147-3013-30CC05CD5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C0847-B844-52A7-3070-06F73CB61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6D8EA-7646-1C3F-4FC7-D1F3760B64B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1FF717A-6757-CA0A-3D9C-247727B6BD8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D3A21D-7761-4242-DF53-65C9754A239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08D8654-3871-36FD-54C7-88FA639AAC66}"/>
              </a:ext>
            </a:extLst>
          </p:cNvPr>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21644475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4C18-99CE-9619-48E2-5AFB11C03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11610-D727-4290-177B-A8F2EB20F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E19E8-5E4E-3D69-4B58-C5B016A5175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359E12-B3DF-E600-85C2-5C9159164B2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2772832-8358-6BD5-69B1-15EA89A6C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36A3A07-6A7D-C95A-1FEB-0EAB06D0D03A}"/>
              </a:ext>
            </a:extLst>
          </p:cNvPr>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524108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63EA-DE10-43A6-F46C-E6A0783A2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3E30E-1007-7C10-6E91-E7DECBBA3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DB55-3B96-7655-37C2-AB8A95783F2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679F5A4-3377-33C9-A853-29BED475E03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56C9B83-566F-02C2-F4B5-E06B9D298B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6629ADB-4153-8FC7-75E2-367461785242}"/>
              </a:ext>
            </a:extLst>
          </p:cNvPr>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10053424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53</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Walk them through the main folder</a:t>
            </a:r>
          </a:p>
          <a:p>
            <a:pPr marL="342900" indent="-342900">
              <a:buAutoNum type="arabicPeriod"/>
            </a:pPr>
            <a:r>
              <a:rPr lang="en-US" dirty="0"/>
              <a:t>upstream-analysis: plots/01_Seurat_qc/DST800</a:t>
            </a:r>
          </a:p>
          <a:p>
            <a:pPr marL="342900" indent="-342900">
              <a:buAutoNum type="arabicPeriod"/>
            </a:pPr>
            <a:r>
              <a:rPr lang="en-US" dirty="0"/>
              <a:t>upstream-analysis: plots/04_Filter_object</a:t>
            </a:r>
          </a:p>
          <a:p>
            <a:pPr marL="342900" indent="-342900">
              <a:buAutoNum type="arabicPeriod"/>
            </a:pPr>
            <a:r>
              <a:rPr lang="en-US" dirty="0"/>
              <a:t>upstream-analysis: plots/05_Final_summary_report</a:t>
            </a:r>
          </a:p>
          <a:p>
            <a:pPr marL="342900" indent="-342900">
              <a:buAutoNum type="arabicPeriod"/>
            </a:pPr>
            <a:r>
              <a:rPr lang="en-US" dirty="0"/>
              <a:t>integrative-analysis: plots/Report_integrative_analysis_harmony_2024-06-24.html</a:t>
            </a:r>
          </a:p>
          <a:p>
            <a:pPr marL="342900" indent="-342900">
              <a:buAutoNum type="arabicPeriod"/>
            </a:pPr>
            <a:r>
              <a:rPr lang="en-US" dirty="0"/>
              <a:t>cell-types-annotation: plots/01_cell_types_annotation_SingleR/Report_cell_types_annotation_SingleR_broad_2024-07-17.html</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54</a:t>
            </a:fld>
            <a:endParaRPr lang="en-US"/>
          </a:p>
        </p:txBody>
      </p:sp>
    </p:spTree>
    <p:extLst>
      <p:ext uri="{BB962C8B-B14F-4D97-AF65-F5344CB8AC3E}">
        <p14:creationId xmlns:p14="http://schemas.microsoft.com/office/powerpoint/2010/main" val="755217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55</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if you click on Readme file you will find a thorough documentation about how to use the repo and access the code.</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C7647-2F5B-98C2-D8CA-67322E2EA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CC2D8-1EFB-16AC-1186-415073CBF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49C13-37B5-E16D-AF67-B7C2BDF77410}"/>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F7B327A8-FAEC-2FC3-FCB1-E1EEF2B447D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10767E86-3193-1EB2-0F8C-BC61241E49D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9D4C16-3D09-F669-5DB5-EB356AE03BD2}"/>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872265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41B61-BB2E-D13A-417D-F786F1F31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7BF9D-ACEA-68F4-5EE3-11A40DBA2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5EFBC6-2589-EDB1-069A-468B1252E3BC}"/>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97A7695D-232F-1B01-7F9C-8D50F34500C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CA0E486-6DC4-32AC-D472-A7FF60C6B3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F7F6507-EB3F-3DC4-8D82-3FE64C57D4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82741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4.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0.xml"/><Relationship Id="rId5" Type="http://schemas.openxmlformats.org/officeDocument/2006/relationships/image" Target="../media/image29.png"/><Relationship Id="rId4" Type="http://schemas.openxmlformats.org/officeDocument/2006/relationships/hyperlink" Target="https://github.com/stjude-dnb-binfcore/sc-rna-seq-sna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3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4.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4.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4.xml"/><Relationship Id="rId6" Type="http://schemas.microsoft.com/office/2007/relationships/hdphoto" Target="../media/hdphoto2.wdp"/><Relationship Id="rId5" Type="http://schemas.openxmlformats.org/officeDocument/2006/relationships/image" Target="../media/image41.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4.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4.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64.xml"/><Relationship Id="rId5" Type="http://schemas.microsoft.com/office/2007/relationships/hdphoto" Target="../media/hdphoto2.wdp"/><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64.xm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stjude-dnb-binfcore/trainings/tree/main/courses/sc-rna-seq-snap-repo/resources" TargetMode="External"/><Relationship Id="rId3" Type="http://schemas.openxmlformats.org/officeDocument/2006/relationships/hyperlink" Target="https://github.com/stjude-dnb-binfcore/trainings/tree/main/courses/Automation-Reproducibility-compbio" TargetMode="External"/><Relationship Id="rId7" Type="http://schemas.openxmlformats.org/officeDocument/2006/relationships/hyperlink" Target="https://towardsdatascience.com/docker-for-data-scientists-5732501f0ba4" TargetMode="External"/><Relationship Id="rId2" Type="http://schemas.openxmlformats.org/officeDocument/2006/relationships/notesSlide" Target="../notesSlides/notesSlide53.xml"/><Relationship Id="rId1" Type="http://schemas.openxmlformats.org/officeDocument/2006/relationships/slideLayout" Target="../slideLayouts/slideLayout64.xml"/><Relationship Id="rId6" Type="http://schemas.openxmlformats.org/officeDocument/2006/relationships/hyperlink" Target="https://docker-curriculum.com/" TargetMode="External"/><Relationship Id="rId5" Type="http://schemas.openxmlformats.org/officeDocument/2006/relationships/hyperlink" Target="https://docs.github.com/en" TargetMode="External"/><Relationship Id="rId4" Type="http://schemas.openxmlformats.org/officeDocument/2006/relationships/hyperlink" Target="https://jhudatascience.org/Documentation_and_Usabilit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4.xml"/><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58.jpe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4181" y="4163219"/>
            <a:ext cx="9873547" cy="1478756"/>
          </a:xfrm>
        </p:spPr>
        <p:txBody>
          <a:bodyPr>
            <a:noAutofit/>
          </a:bodyPr>
          <a:lstStyle/>
          <a:p>
            <a:pPr algn="ctr">
              <a:spcBef>
                <a:spcPts val="0"/>
              </a:spcBef>
            </a:pP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 </a:t>
            </a:r>
          </a:p>
          <a:p>
            <a:pPr algn="ctr">
              <a:spcBef>
                <a:spcPts val="0"/>
              </a:spcBef>
            </a:pPr>
            <a:r>
              <a:rPr lang="en-US" sz="3600" dirty="0">
                <a:latin typeface="+mj-lt"/>
                <a:cs typeface="Calibri" panose="020F0502020204030204" pitchFamily="34" charset="0"/>
              </a:rPr>
              <a:t>Single cell RNA Seq Snap workflow</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B773A-83A1-FEFB-F12D-CC33BC38188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0FEE9A0-C547-821A-CCDB-062FF4DDF52C}"/>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10</a:t>
            </a:fld>
            <a:endParaRPr lang="en-US"/>
          </a:p>
        </p:txBody>
      </p:sp>
      <p:pic>
        <p:nvPicPr>
          <p:cNvPr id="2" name="Picture 1">
            <a:extLst>
              <a:ext uri="{FF2B5EF4-FFF2-40B4-BE49-F238E27FC236}">
                <a16:creationId xmlns:a16="http://schemas.microsoft.com/office/drawing/2014/main" id="{9FAC3BAC-9772-7B93-5F77-ABA47ADBEDB8}"/>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35D8BA87-336E-F77E-387D-5E10415DC8B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B34962-0F00-71B7-DF17-FCA378EF8D6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5A9122-E28F-A187-CE1A-BF6869FCD8D6}"/>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11" name="Title 1">
            <a:extLst>
              <a:ext uri="{FF2B5EF4-FFF2-40B4-BE49-F238E27FC236}">
                <a16:creationId xmlns:a16="http://schemas.microsoft.com/office/drawing/2014/main" id="{BBC9F1BD-4760-DCFE-A515-962F7B2C3E94}"/>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Tree>
    <p:extLst>
      <p:ext uri="{BB962C8B-B14F-4D97-AF65-F5344CB8AC3E}">
        <p14:creationId xmlns:p14="http://schemas.microsoft.com/office/powerpoint/2010/main" val="2674240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32306424-C431-97BB-14E5-EC70B735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54779EC7-91DC-C225-39FA-3B3B058B3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4BB301B-A79A-586C-2EE9-B2998AC8B4B3}"/>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95A2D06-28CA-8792-5BCD-40492D88DC39}"/>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3F31B8D-6AEC-FCF7-F301-7E30E904FD20}"/>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7ADD19-3CAC-F0F3-5B1F-1DC14D3B0830}"/>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DB1D2EE9-05D2-5312-7290-B18D30218839}"/>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78187976-4001-8593-5B9A-78C66A4537FF}"/>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FE55CEF7-0AAF-B018-2E37-21F75041F829}"/>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D9490C4-DFF9-3E08-78B9-AFA4294D031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5361268-4B9E-B979-28D1-C115F47F0655}"/>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5D6546-D60B-EEC9-DF69-B0655D6D2FC6}"/>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D4A0C325-F35E-5BD8-9FE3-0C46CCEEEE44}"/>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C8E5029F-D242-11B6-D100-0D4B48BC5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BD5022-EC45-B19B-6CDF-B96989CC61F2}"/>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772531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a:p>
            <a:pPr marL="342900" indent="-342900" fontAlgn="base">
              <a:spcAft>
                <a:spcPts val="1600"/>
              </a:spcAft>
              <a:buFont typeface="Arial" panose="020B0604020202020204" pitchFamily="34" charset="0"/>
              <a:buChar char="•"/>
            </a:pPr>
            <a:r>
              <a:rPr lang="en-US" sz="2400" b="0" i="0" u="none" strike="noStrike" dirty="0" err="1">
                <a:effectLst/>
              </a:rPr>
              <a:t>Dockerfile</a:t>
            </a:r>
            <a:r>
              <a:rPr lang="en-US" sz="2400" dirty="0"/>
              <a:t>/</a:t>
            </a:r>
            <a:r>
              <a:rPr lang="en-US" sz="2400" b="0" i="0" u="none" strike="noStrike" dirty="0">
                <a:effectLst/>
              </a:rPr>
              <a:t>rstudio_r_4.4.0_seurat_4.4.0.def</a:t>
            </a:r>
            <a:endParaRPr lang="en-US" sz="2400" dirty="0"/>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28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E7C5-ED33-B1DA-7A0E-D6A3629A0C0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2BDC0A38-470D-BE64-F996-A989EF2510A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13</a:t>
            </a:fld>
            <a:endParaRPr lang="en-US"/>
          </a:p>
        </p:txBody>
      </p:sp>
      <p:pic>
        <p:nvPicPr>
          <p:cNvPr id="2" name="Picture 1">
            <a:extLst>
              <a:ext uri="{FF2B5EF4-FFF2-40B4-BE49-F238E27FC236}">
                <a16:creationId xmlns:a16="http://schemas.microsoft.com/office/drawing/2014/main" id="{7225DE4F-2057-D58A-8F52-CECEF72EFA6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FCFEAA7A-4989-98CD-CFBF-E0328422BEA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750365-3BEE-DA82-64AE-2AD6E3274C66}"/>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2D5A41-88BB-175F-F7EA-706EE1666C3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D1616378-5B0C-E21C-CB84-7400E1E36F49}"/>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DF33C9D-52B5-3FAA-8E16-EF82C679AE4C}"/>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08598FB9-949C-254C-2C4E-993109940047}"/>
              </a:ext>
            </a:extLst>
          </p:cNvPr>
          <p:cNvSpPr txBox="1"/>
          <p:nvPr/>
        </p:nvSpPr>
        <p:spPr>
          <a:xfrm>
            <a:off x="4558139" y="5371503"/>
            <a:ext cx="2660950" cy="307777"/>
          </a:xfrm>
          <a:prstGeom prst="rect">
            <a:avLst/>
          </a:prstGeom>
          <a:noFill/>
        </p:spPr>
        <p:txBody>
          <a:bodyPr wrap="square" rtlCol="0">
            <a:spAutoFit/>
          </a:bodyPr>
          <a:lstStyle/>
          <a:p>
            <a:r>
              <a:rPr lang="en-US" sz="1400" dirty="0">
                <a:solidFill>
                  <a:srgbClr val="D11947"/>
                </a:solidFill>
              </a:rPr>
              <a:t>+ </a:t>
            </a:r>
            <a:r>
              <a:rPr lang="en-US" sz="1400" dirty="0" err="1">
                <a:solidFill>
                  <a:srgbClr val="D11947"/>
                </a:solidFill>
              </a:rPr>
              <a:t>lsf</a:t>
            </a:r>
            <a:r>
              <a:rPr lang="en-US" sz="1400" dirty="0">
                <a:solidFill>
                  <a:srgbClr val="D11947"/>
                </a:solidFill>
              </a:rPr>
              <a:t> script/analysis module</a:t>
            </a:r>
          </a:p>
        </p:txBody>
      </p:sp>
    </p:spTree>
    <p:extLst>
      <p:ext uri="{BB962C8B-B14F-4D97-AF65-F5344CB8AC3E}">
        <p14:creationId xmlns:p14="http://schemas.microsoft.com/office/powerpoint/2010/main" val="372705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pic>
        <p:nvPicPr>
          <p:cNvPr id="8" name="Picture 7">
            <a:extLst>
              <a:ext uri="{FF2B5EF4-FFF2-40B4-BE49-F238E27FC236}">
                <a16:creationId xmlns:a16="http://schemas.microsoft.com/office/drawing/2014/main" id="{00A5D1A2-B2A5-A8C7-E35B-C5235271DC7E}"/>
              </a:ext>
            </a:extLst>
          </p:cNvPr>
          <p:cNvPicPr>
            <a:picLocks noChangeAspect="1"/>
          </p:cNvPicPr>
          <p:nvPr/>
        </p:nvPicPr>
        <p:blipFill>
          <a:blip r:embed="rId4"/>
          <a:srcRect t="1871" r="2646" b="15228"/>
          <a:stretch/>
        </p:blipFill>
        <p:spPr>
          <a:xfrm>
            <a:off x="8381770" y="4711034"/>
            <a:ext cx="9822280" cy="4846320"/>
          </a:xfrm>
          <a:prstGeom prst="rect">
            <a:avLst/>
          </a:prstGeom>
        </p:spPr>
      </p:pic>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10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6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16</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311E50AA-5F8F-9E77-7E9F-81E3D714B4E7}"/>
              </a:ext>
            </a:extLst>
          </p:cNvPr>
          <p:cNvPicPr>
            <a:picLocks noChangeAspect="1"/>
          </p:cNvPicPr>
          <p:nvPr/>
        </p:nvPicPr>
        <p:blipFill>
          <a:blip r:embed="rId5"/>
          <a:srcRect r="43224" b="5284"/>
          <a:stretch/>
        </p:blipFill>
        <p:spPr>
          <a:xfrm>
            <a:off x="8161035" y="2099371"/>
            <a:ext cx="9325706" cy="7551435"/>
          </a:xfrm>
          <a:prstGeom prst="rect">
            <a:avLst/>
          </a:prstGeom>
        </p:spPr>
      </p:pic>
    </p:spTree>
    <p:extLst>
      <p:ext uri="{BB962C8B-B14F-4D97-AF65-F5344CB8AC3E}">
        <p14:creationId xmlns:p14="http://schemas.microsoft.com/office/powerpoint/2010/main" val="93614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19</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a:extLst>
              <a:ext uri="{FF2B5EF4-FFF2-40B4-BE49-F238E27FC236}">
                <a16:creationId xmlns:a16="http://schemas.microsoft.com/office/drawing/2014/main" id="{ED8BBC27-7D45-65E0-8976-89A4E6E7BBBC}"/>
              </a:ext>
            </a:extLst>
          </p:cNvPr>
          <p:cNvPicPr>
            <a:picLocks noChangeAspect="1"/>
          </p:cNvPicPr>
          <p:nvPr/>
        </p:nvPicPr>
        <p:blipFill>
          <a:blip r:embed="rId4"/>
          <a:stretch>
            <a:fillRect/>
          </a:stretch>
        </p:blipFill>
        <p:spPr>
          <a:xfrm>
            <a:off x="4730632" y="2136315"/>
            <a:ext cx="8826735" cy="7447053"/>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
        <p:nvSpPr>
          <p:cNvPr id="3" name="Rounded Rectangle 2">
            <a:extLst>
              <a:ext uri="{FF2B5EF4-FFF2-40B4-BE49-F238E27FC236}">
                <a16:creationId xmlns:a16="http://schemas.microsoft.com/office/drawing/2014/main" id="{750090D6-58AA-93B2-5CE2-585765C00911}"/>
              </a:ext>
            </a:extLst>
          </p:cNvPr>
          <p:cNvSpPr/>
          <p:nvPr/>
        </p:nvSpPr>
        <p:spPr>
          <a:xfrm flipV="1">
            <a:off x="5903495" y="2655476"/>
            <a:ext cx="6432884" cy="145129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118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7552-FC4A-7567-AE34-88D9FE51183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99647B9-3599-B7F9-D4CF-7E07575142C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334F71A-A9AF-696D-7E99-C40D4C923D0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67D67E6E-C40A-5823-F42F-F5436A523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438AD3-C72B-D2BF-78A7-9EE6293AC4E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8DCA6C9A-8444-A55B-0B47-A3CB911E9A0C}"/>
              </a:ext>
            </a:extLst>
          </p:cNvPr>
          <p:cNvPicPr>
            <a:picLocks noChangeAspect="1"/>
          </p:cNvPicPr>
          <p:nvPr/>
        </p:nvPicPr>
        <p:blipFill>
          <a:blip r:embed="rId4"/>
          <a:srcRect b="33093"/>
          <a:stretch/>
        </p:blipFill>
        <p:spPr>
          <a:xfrm>
            <a:off x="3155052" y="2180231"/>
            <a:ext cx="12527977" cy="7421001"/>
          </a:xfrm>
          <a:prstGeom prst="rect">
            <a:avLst/>
          </a:prstGeom>
        </p:spPr>
      </p:pic>
      <p:sp>
        <p:nvSpPr>
          <p:cNvPr id="32" name="Rectangle 31">
            <a:extLst>
              <a:ext uri="{FF2B5EF4-FFF2-40B4-BE49-F238E27FC236}">
                <a16:creationId xmlns:a16="http://schemas.microsoft.com/office/drawing/2014/main" id="{E6056EE7-23A8-CFC1-406F-C1DB0AADEE0F}"/>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sp>
        <p:nvSpPr>
          <p:cNvPr id="33" name="Rectangle 32">
            <a:extLst>
              <a:ext uri="{FF2B5EF4-FFF2-40B4-BE49-F238E27FC236}">
                <a16:creationId xmlns:a16="http://schemas.microsoft.com/office/drawing/2014/main" id="{CE4F8F12-4738-6FE4-6C1D-5ECBC98CFBA9}"/>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34" name="Straight Arrow Connector 33">
            <a:extLst>
              <a:ext uri="{FF2B5EF4-FFF2-40B4-BE49-F238E27FC236}">
                <a16:creationId xmlns:a16="http://schemas.microsoft.com/office/drawing/2014/main" id="{D042D073-F973-91EE-7476-162E7E80ADAE}"/>
              </a:ext>
            </a:extLst>
          </p:cNvPr>
          <p:cNvCxnSpPr>
            <a:cxnSpLocks/>
            <a:stCxn id="35" idx="1"/>
            <a:endCxn id="32"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8A6E30F8-ABA6-37FD-EDEB-10580B337650}"/>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1782A19F-AD3E-B56C-9C68-15AE0AB03A94}"/>
              </a:ext>
            </a:extLst>
          </p:cNvPr>
          <p:cNvCxnSpPr>
            <a:cxnSpLocks/>
            <a:stCxn id="37" idx="1"/>
            <a:endCxn id="3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B6D5D586-454F-8907-EA93-E21A40AD2870}"/>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0123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3F2BE-B22A-7811-B7DC-D9495E07876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0995DDB-ED7D-AADD-BDF1-47E7253BE63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1E1795D1-78FC-4B88-89E8-6977E8DCB2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CC0101EB-0FB9-985F-9FCD-F59EAF36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10;&#10;Description automatically generated">
            <a:extLst>
              <a:ext uri="{FF2B5EF4-FFF2-40B4-BE49-F238E27FC236}">
                <a16:creationId xmlns:a16="http://schemas.microsoft.com/office/drawing/2014/main" id="{F4119A4B-ABEE-885A-70AF-636F35003C0F}"/>
              </a:ext>
            </a:extLst>
          </p:cNvPr>
          <p:cNvPicPr>
            <a:picLocks noChangeAspect="1"/>
          </p:cNvPicPr>
          <p:nvPr/>
        </p:nvPicPr>
        <p:blipFill>
          <a:blip r:embed="rId4"/>
          <a:srcRect b="33093"/>
          <a:stretch/>
        </p:blipFill>
        <p:spPr>
          <a:xfrm>
            <a:off x="3155052" y="2180231"/>
            <a:ext cx="12527977" cy="7421001"/>
          </a:xfrm>
          <a:prstGeom prst="rect">
            <a:avLst/>
          </a:prstGeom>
        </p:spPr>
      </p:pic>
      <p:sp>
        <p:nvSpPr>
          <p:cNvPr id="10" name="Rectangle 9">
            <a:extLst>
              <a:ext uri="{FF2B5EF4-FFF2-40B4-BE49-F238E27FC236}">
                <a16:creationId xmlns:a16="http://schemas.microsoft.com/office/drawing/2014/main" id="{012794FF-72FF-61B1-21B6-76FF1A95FA49}"/>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cxnSp>
        <p:nvCxnSpPr>
          <p:cNvPr id="13" name="Straight Arrow Connector 12">
            <a:extLst>
              <a:ext uri="{FF2B5EF4-FFF2-40B4-BE49-F238E27FC236}">
                <a16:creationId xmlns:a16="http://schemas.microsoft.com/office/drawing/2014/main" id="{8C9AE233-64B6-AF7F-5316-63EA5DD871B8}"/>
              </a:ext>
            </a:extLst>
          </p:cNvPr>
          <p:cNvCxnSpPr>
            <a:cxnSpLocks/>
            <a:stCxn id="14" idx="1"/>
            <a:endCxn id="10"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C1E24AA-631F-6980-BD7F-45144A7C8922}"/>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21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59" y="2494240"/>
            <a:ext cx="15726135" cy="461665"/>
          </a:xfrm>
          <a:prstGeom prst="rect">
            <a:avLst/>
          </a:prstGeom>
          <a:noFill/>
        </p:spPr>
        <p:txBody>
          <a:bodyPr wrap="square">
            <a:spAutoFit/>
          </a:bodyPr>
          <a:lstStyle/>
          <a:p>
            <a:r>
              <a:rPr lang="en-US" sz="2400" dirty="0"/>
              <a:t>description="Pipeline for </a:t>
            </a:r>
            <a:r>
              <a:rPr lang="en-US" sz="2400" dirty="0" err="1"/>
              <a:t>FastQC</a:t>
            </a:r>
            <a:r>
              <a:rPr lang="en-US" sz="2400" dirty="0"/>
              <a:t> quality control tool for high throughput sequence data analysis.", required=True</a:t>
            </a:r>
          </a:p>
        </p:txBody>
      </p:sp>
      <p:pic>
        <p:nvPicPr>
          <p:cNvPr id="5" name="Picture 4" descr="A screenshot of a computer&#10;&#10;Description automatically generated">
            <a:extLst>
              <a:ext uri="{FF2B5EF4-FFF2-40B4-BE49-F238E27FC236}">
                <a16:creationId xmlns:a16="http://schemas.microsoft.com/office/drawing/2014/main" id="{292B3199-662C-6045-76B2-6F10CECA1FDF}"/>
              </a:ext>
            </a:extLst>
          </p:cNvPr>
          <p:cNvPicPr>
            <a:picLocks noChangeAspect="1"/>
          </p:cNvPicPr>
          <p:nvPr/>
        </p:nvPicPr>
        <p:blipFill>
          <a:blip r:embed="rId4"/>
          <a:srcRect b="46263"/>
          <a:stretch/>
        </p:blipFill>
        <p:spPr>
          <a:xfrm>
            <a:off x="1486183" y="3739144"/>
            <a:ext cx="15949578" cy="3867444"/>
          </a:xfrm>
          <a:prstGeom prst="rect">
            <a:avLst/>
          </a:prstGeom>
        </p:spPr>
      </p:pic>
    </p:spTree>
    <p:extLst>
      <p:ext uri="{BB962C8B-B14F-4D97-AF65-F5344CB8AC3E}">
        <p14:creationId xmlns:p14="http://schemas.microsoft.com/office/powerpoint/2010/main" val="2012099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A25825-2FCB-5ACC-F9FD-0225CE3C4A72}"/>
              </a:ext>
            </a:extLst>
          </p:cNvPr>
          <p:cNvPicPr>
            <a:picLocks noChangeAspect="1"/>
          </p:cNvPicPr>
          <p:nvPr/>
        </p:nvPicPr>
        <p:blipFill>
          <a:blip r:embed="rId4"/>
          <a:stretch>
            <a:fillRect/>
          </a:stretch>
        </p:blipFill>
        <p:spPr>
          <a:xfrm>
            <a:off x="1387642" y="3274313"/>
            <a:ext cx="7772400" cy="5171057"/>
          </a:xfrm>
          <a:prstGeom prst="rect">
            <a:avLst/>
          </a:prstGeom>
        </p:spPr>
      </p:pic>
    </p:spTree>
    <p:extLst>
      <p:ext uri="{BB962C8B-B14F-4D97-AF65-F5344CB8AC3E}">
        <p14:creationId xmlns:p14="http://schemas.microsoft.com/office/powerpoint/2010/main" val="287153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C2A1-D2CB-191A-118A-FEBE6A317A4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C3DD2A-5308-B38B-19A1-4DF25FA4B28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 and `</a:t>
            </a:r>
            <a:r>
              <a:rPr lang="en-US" sz="3600" dirty="0" err="1"/>
              <a:t>lsf-script.txt</a:t>
            </a:r>
            <a:r>
              <a:rPr lang="en-US" sz="3600" dirty="0"/>
              <a:t>`</a:t>
            </a:r>
          </a:p>
        </p:txBody>
      </p:sp>
      <p:sp>
        <p:nvSpPr>
          <p:cNvPr id="12" name="Slide Number Placeholder 3">
            <a:extLst>
              <a:ext uri="{FF2B5EF4-FFF2-40B4-BE49-F238E27FC236}">
                <a16:creationId xmlns:a16="http://schemas.microsoft.com/office/drawing/2014/main" id="{4CD807DD-2BF9-E26F-22A4-AA1AFD9E12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5B60B30C-0C88-22EF-1870-056F605CD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F6ADC9-7BCD-CE44-0D5F-333755589F79}"/>
              </a:ext>
            </a:extLst>
          </p:cNvPr>
          <p:cNvPicPr>
            <a:picLocks noChangeAspect="1"/>
          </p:cNvPicPr>
          <p:nvPr/>
        </p:nvPicPr>
        <p:blipFill>
          <a:blip r:embed="rId4"/>
          <a:stretch>
            <a:fillRect/>
          </a:stretch>
        </p:blipFill>
        <p:spPr>
          <a:xfrm>
            <a:off x="1387642" y="3274313"/>
            <a:ext cx="7772400" cy="51710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45E0E6B-84A8-CE9D-1B61-C17D0CC21A42}"/>
              </a:ext>
            </a:extLst>
          </p:cNvPr>
          <p:cNvPicPr>
            <a:picLocks noChangeAspect="1"/>
          </p:cNvPicPr>
          <p:nvPr/>
        </p:nvPicPr>
        <p:blipFill>
          <a:blip r:embed="rId5"/>
          <a:stretch>
            <a:fillRect/>
          </a:stretch>
        </p:blipFill>
        <p:spPr>
          <a:xfrm>
            <a:off x="9559424" y="3274313"/>
            <a:ext cx="7772400" cy="5171057"/>
          </a:xfrm>
          <a:prstGeom prst="rect">
            <a:avLst/>
          </a:prstGeom>
        </p:spPr>
      </p:pic>
      <p:sp>
        <p:nvSpPr>
          <p:cNvPr id="4" name="Rectangle 3">
            <a:extLst>
              <a:ext uri="{FF2B5EF4-FFF2-40B4-BE49-F238E27FC236}">
                <a16:creationId xmlns:a16="http://schemas.microsoft.com/office/drawing/2014/main" id="{88F12F15-DFF9-513D-36F7-BEC90A4E177E}"/>
              </a:ext>
            </a:extLst>
          </p:cNvPr>
          <p:cNvSpPr/>
          <p:nvPr/>
        </p:nvSpPr>
        <p:spPr>
          <a:xfrm>
            <a:off x="9861216" y="4741939"/>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03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E7BC-99E7-DB2F-9C33-C3ECDB142E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0126B38-5D22-FCFD-A777-DA32F061FFD7}"/>
              </a:ext>
            </a:extLst>
          </p:cNvPr>
          <p:cNvSpPr>
            <a:spLocks noGrp="1"/>
          </p:cNvSpPr>
          <p:nvPr>
            <p:ph type="title"/>
          </p:nvPr>
        </p:nvSpPr>
        <p:spPr>
          <a:xfrm>
            <a:off x="685800" y="548641"/>
            <a:ext cx="16878300" cy="1402990"/>
          </a:xfrm>
        </p:spPr>
        <p:txBody>
          <a:bodyPr/>
          <a:lstStyle/>
          <a:p>
            <a:r>
              <a:rPr lang="en-US" sz="3600" dirty="0" err="1"/>
              <a:t>README.md</a:t>
            </a:r>
            <a:endParaRPr lang="en-US" sz="3600" dirty="0"/>
          </a:p>
        </p:txBody>
      </p:sp>
      <p:sp>
        <p:nvSpPr>
          <p:cNvPr id="12" name="Slide Number Placeholder 3">
            <a:extLst>
              <a:ext uri="{FF2B5EF4-FFF2-40B4-BE49-F238E27FC236}">
                <a16:creationId xmlns:a16="http://schemas.microsoft.com/office/drawing/2014/main" id="{CFAD0253-84FA-2936-DCAF-32B6BB5EF14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43001407-2C64-DCED-FCE4-633557A3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 program&#10;&#10;Description automatically generated">
            <a:extLst>
              <a:ext uri="{FF2B5EF4-FFF2-40B4-BE49-F238E27FC236}">
                <a16:creationId xmlns:a16="http://schemas.microsoft.com/office/drawing/2014/main" id="{279E5AB2-89F6-810D-D8EF-E5B4B96A206C}"/>
              </a:ext>
            </a:extLst>
          </p:cNvPr>
          <p:cNvPicPr>
            <a:picLocks noChangeAspect="1"/>
          </p:cNvPicPr>
          <p:nvPr/>
        </p:nvPicPr>
        <p:blipFill>
          <a:blip r:embed="rId4"/>
          <a:stretch>
            <a:fillRect/>
          </a:stretch>
        </p:blipFill>
        <p:spPr>
          <a:xfrm>
            <a:off x="5238750" y="2079967"/>
            <a:ext cx="7772400" cy="7490069"/>
          </a:xfrm>
          <a:prstGeom prst="rect">
            <a:avLst/>
          </a:prstGeom>
        </p:spPr>
      </p:pic>
      <p:sp>
        <p:nvSpPr>
          <p:cNvPr id="3" name="Rectangle 2">
            <a:extLst>
              <a:ext uri="{FF2B5EF4-FFF2-40B4-BE49-F238E27FC236}">
                <a16:creationId xmlns:a16="http://schemas.microsoft.com/office/drawing/2014/main" id="{125547C7-EC05-67A9-9B71-2B616E34095A}"/>
              </a:ext>
            </a:extLst>
          </p:cNvPr>
          <p:cNvSpPr/>
          <p:nvPr/>
        </p:nvSpPr>
        <p:spPr>
          <a:xfrm>
            <a:off x="5626100" y="8207033"/>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546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D9CA9-C4FF-A984-B043-FC5172A86C8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8A06F55-1840-636E-1AB9-4EFAE61145F5}"/>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AC626E9A-74A1-5521-6B24-83E532A76F4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C87229CF-5E3E-8E0E-C065-EFAFD2E8A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64B67967-1DBE-111A-555D-FE52E7DC3D32}"/>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8EBBF4D1-9224-7D17-EE03-A36BBF92D3EB}"/>
              </a:ext>
            </a:extLst>
          </p:cNvPr>
          <p:cNvSpPr txBox="1"/>
          <p:nvPr/>
        </p:nvSpPr>
        <p:spPr>
          <a:xfrm>
            <a:off x="1150160" y="2494240"/>
            <a:ext cx="12680140" cy="461665"/>
          </a:xfrm>
          <a:prstGeom prst="rect">
            <a:avLst/>
          </a:prstGeom>
          <a:noFill/>
        </p:spPr>
        <p:txBody>
          <a:bodyPr wrap="square">
            <a:spAutoFit/>
          </a:bodyPr>
          <a:lstStyle/>
          <a:p>
            <a:pPr marL="342900" indent="-342900">
              <a:buFont typeface="Arial" panose="020B0604020202020204" pitchFamily="34" charset="0"/>
              <a:buChar char="•"/>
            </a:pPr>
            <a:r>
              <a:rPr lang="en-US" sz="2400" dirty="0"/>
              <a:t>FASTQC and </a:t>
            </a:r>
            <a:r>
              <a:rPr lang="en-US" sz="2400" dirty="0" err="1"/>
              <a:t>MultiQC</a:t>
            </a:r>
            <a:r>
              <a:rPr lang="en-US" sz="2400" dirty="0"/>
              <a:t> methods</a:t>
            </a:r>
          </a:p>
        </p:txBody>
      </p:sp>
      <p:pic>
        <p:nvPicPr>
          <p:cNvPr id="5" name="Picture 2" descr="Demo Royalty-Free Images, Stock Photos &amp; Pictures | Shutterstock">
            <a:extLst>
              <a:ext uri="{FF2B5EF4-FFF2-40B4-BE49-F238E27FC236}">
                <a16:creationId xmlns:a16="http://schemas.microsoft.com/office/drawing/2014/main" id="{7BD4F899-FDFD-BE38-DB26-E0CD2C37D4A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186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987733" y="2349925"/>
            <a:ext cx="16576366" cy="577850"/>
          </a:xfrm>
          <a:prstGeom prst="rect">
            <a:avLst/>
          </a:prstGeom>
          <a:noFill/>
        </p:spPr>
        <p:txBody>
          <a:bodyPr wrap="square">
            <a:spAutoFit/>
          </a:bodyPr>
          <a:lstStyle/>
          <a:p>
            <a:pPr lvl="1">
              <a:lnSpc>
                <a:spcPct val="150000"/>
              </a:lnSpc>
            </a:pPr>
            <a:r>
              <a:rPr lang="en-US" sz="2400" dirty="0"/>
              <a:t>description="Pipeline for running and summarizing Cell Ranger count for single or multiple libraries.", required=True</a:t>
            </a:r>
          </a:p>
        </p:txBody>
      </p:sp>
      <p:pic>
        <p:nvPicPr>
          <p:cNvPr id="4" name="Picture 3" descr="A screenshot of a computer&#10;&#10;Description automatically generated">
            <a:extLst>
              <a:ext uri="{FF2B5EF4-FFF2-40B4-BE49-F238E27FC236}">
                <a16:creationId xmlns:a16="http://schemas.microsoft.com/office/drawing/2014/main" id="{1EE9D0BD-0BF4-9C45-C1A6-9C536BA3D677}"/>
              </a:ext>
            </a:extLst>
          </p:cNvPr>
          <p:cNvPicPr>
            <a:picLocks noChangeAspect="1"/>
          </p:cNvPicPr>
          <p:nvPr/>
        </p:nvPicPr>
        <p:blipFill>
          <a:blip r:embed="rId4"/>
          <a:stretch>
            <a:fillRect/>
          </a:stretch>
        </p:blipFill>
        <p:spPr>
          <a:xfrm>
            <a:off x="3668661" y="3326070"/>
            <a:ext cx="10500852" cy="6188002"/>
          </a:xfrm>
          <a:prstGeom prst="rect">
            <a:avLst/>
          </a:prstGeom>
        </p:spPr>
      </p:pic>
    </p:spTree>
    <p:extLst>
      <p:ext uri="{BB962C8B-B14F-4D97-AF65-F5344CB8AC3E}">
        <p14:creationId xmlns:p14="http://schemas.microsoft.com/office/powerpoint/2010/main" val="4283678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504D6-900A-29E1-7D3F-410B0DAEFE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EB0B1B3-24F3-56CA-3FBF-D9EF7C9923D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3F2C861-128F-4D34-9497-77689F60439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E485232B-AD02-5097-EE63-3BB50675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4EC90CCD-2634-AB13-5C2B-2BEBF189A99D}"/>
              </a:ext>
            </a:extLst>
          </p:cNvPr>
          <p:cNvPicPr>
            <a:picLocks noChangeAspect="1"/>
          </p:cNvPicPr>
          <p:nvPr/>
        </p:nvPicPr>
        <p:blipFill>
          <a:blip r:embed="rId4"/>
          <a:srcRect b="40665"/>
          <a:stretch/>
        </p:blipFill>
        <p:spPr>
          <a:xfrm>
            <a:off x="1123303" y="2272223"/>
            <a:ext cx="16041394" cy="7378845"/>
          </a:xfrm>
          <a:prstGeom prst="rect">
            <a:avLst/>
          </a:prstGeom>
        </p:spPr>
      </p:pic>
    </p:spTree>
    <p:extLst>
      <p:ext uri="{BB962C8B-B14F-4D97-AF65-F5344CB8AC3E}">
        <p14:creationId xmlns:p14="http://schemas.microsoft.com/office/powerpoint/2010/main" val="13558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A0622-ACEC-2516-6AD5-AA12886034E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3134751-D0F8-B635-00EE-CF408824F0DB}"/>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DA3072DC-68AA-667A-F8B2-F07271FE759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8EF63442-61F3-E83F-0BBF-2CC9BB3EA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2DE4CC11-1318-7847-F5D0-ADE553B978F4}"/>
              </a:ext>
            </a:extLst>
          </p:cNvPr>
          <p:cNvPicPr>
            <a:picLocks noChangeAspect="1"/>
          </p:cNvPicPr>
          <p:nvPr/>
        </p:nvPicPr>
        <p:blipFill>
          <a:blip r:embed="rId4"/>
          <a:srcRect t="59335"/>
          <a:stretch/>
        </p:blipFill>
        <p:spPr>
          <a:xfrm>
            <a:off x="1224665" y="3236357"/>
            <a:ext cx="15838670" cy="4993243"/>
          </a:xfrm>
          <a:prstGeom prst="rect">
            <a:avLst/>
          </a:prstGeom>
        </p:spPr>
      </p:pic>
    </p:spTree>
    <p:extLst>
      <p:ext uri="{BB962C8B-B14F-4D97-AF65-F5344CB8AC3E}">
        <p14:creationId xmlns:p14="http://schemas.microsoft.com/office/powerpoint/2010/main" val="4062959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741F-2DF9-13C4-1E89-D0CA47BC95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09E01A-F3C7-58BF-ADE2-3539042D664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19185A16-3822-9DCF-13CC-9BD477B500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9ED2DFB8-0073-CCAC-EEB9-6B051FC59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163B78BA-E62F-F14B-818C-5A16F632FB2D}"/>
              </a:ext>
            </a:extLst>
          </p:cNvPr>
          <p:cNvPicPr>
            <a:picLocks noChangeAspect="1"/>
          </p:cNvPicPr>
          <p:nvPr/>
        </p:nvPicPr>
        <p:blipFill>
          <a:blip r:embed="rId4"/>
          <a:stretch>
            <a:fillRect/>
          </a:stretch>
        </p:blipFill>
        <p:spPr>
          <a:xfrm>
            <a:off x="823932" y="2921644"/>
            <a:ext cx="16640135" cy="5672018"/>
          </a:xfrm>
          <a:prstGeom prst="rect">
            <a:avLst/>
          </a:prstGeom>
        </p:spPr>
      </p:pic>
    </p:spTree>
    <p:extLst>
      <p:ext uri="{BB962C8B-B14F-4D97-AF65-F5344CB8AC3E}">
        <p14:creationId xmlns:p14="http://schemas.microsoft.com/office/powerpoint/2010/main" val="2954089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45B49-1D93-4448-11F0-BBCA66A30D9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8E0A33-851C-DAF5-673C-AB191EFF760D}"/>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42F926E3-B6F1-1C95-15AF-4EF341B7328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57CA00C5-1FBB-D187-16BE-90EBF31B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C315350-73A6-5038-C31D-7B6043ED1C23}"/>
              </a:ext>
            </a:extLst>
          </p:cNvPr>
          <p:cNvPicPr>
            <a:picLocks noChangeAspect="1"/>
          </p:cNvPicPr>
          <p:nvPr/>
        </p:nvPicPr>
        <p:blipFill>
          <a:blip r:embed="rId4"/>
          <a:stretch>
            <a:fillRect/>
          </a:stretch>
        </p:blipFill>
        <p:spPr>
          <a:xfrm>
            <a:off x="2074193" y="3031429"/>
            <a:ext cx="14868430" cy="5656825"/>
          </a:xfrm>
          <a:prstGeom prst="rect">
            <a:avLst/>
          </a:prstGeom>
        </p:spPr>
      </p:pic>
      <p:pic>
        <p:nvPicPr>
          <p:cNvPr id="3074" name="Picture 2" descr="Demo Royalty-Free Images, Stock Photos &amp; Pictures | Shutterstock">
            <a:extLst>
              <a:ext uri="{FF2B5EF4-FFF2-40B4-BE49-F238E27FC236}">
                <a16:creationId xmlns:a16="http://schemas.microsoft.com/office/drawing/2014/main" id="{5BD15E00-0250-D12D-A44F-029D0C35786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966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856F737D-6925-6FD6-D182-6ECAD9BBDB34}"/>
              </a:ext>
            </a:extLst>
          </p:cNvPr>
          <p:cNvSpPr/>
          <p:nvPr/>
        </p:nvSpPr>
        <p:spPr>
          <a:xfrm flipV="1">
            <a:off x="8965032" y="4903304"/>
            <a:ext cx="1186133" cy="240196"/>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C612F72A-18F0-4D87-CA72-6D85662E8323}"/>
              </a:ext>
            </a:extLst>
          </p:cNvPr>
          <p:cNvPicPr>
            <a:picLocks noChangeAspect="1"/>
          </p:cNvPicPr>
          <p:nvPr/>
        </p:nvPicPr>
        <p:blipFill>
          <a:blip r:embed="rId4"/>
          <a:srcRect t="4622"/>
          <a:stretch/>
        </p:blipFill>
        <p:spPr>
          <a:xfrm>
            <a:off x="6208295" y="3183671"/>
            <a:ext cx="7001855" cy="6215194"/>
          </a:xfrm>
          <a:prstGeom prst="rect">
            <a:avLst/>
          </a:prstGeom>
        </p:spPr>
      </p:pic>
      <p:sp>
        <p:nvSpPr>
          <p:cNvPr id="15" name="Rectangle 14">
            <a:extLst>
              <a:ext uri="{FF2B5EF4-FFF2-40B4-BE49-F238E27FC236}">
                <a16:creationId xmlns:a16="http://schemas.microsoft.com/office/drawing/2014/main" id="{7BB9FE54-725D-2244-3EF4-17306FB4BD4E}"/>
              </a:ext>
            </a:extLst>
          </p:cNvPr>
          <p:cNvSpPr/>
          <p:nvPr/>
        </p:nvSpPr>
        <p:spPr>
          <a:xfrm>
            <a:off x="9558098" y="8576510"/>
            <a:ext cx="2133600" cy="190499"/>
          </a:xfrm>
          <a:prstGeom prst="rect">
            <a:avLst/>
          </a:prstGeom>
          <a:solidFill>
            <a:srgbClr val="25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3E0883-6CB8-42BA-AD4F-C436B5E220AA}"/>
              </a:ext>
            </a:extLst>
          </p:cNvPr>
          <p:cNvSpPr txBox="1"/>
          <p:nvPr/>
        </p:nvSpPr>
        <p:spPr>
          <a:xfrm>
            <a:off x="1271337" y="2534400"/>
            <a:ext cx="14995357" cy="461665"/>
          </a:xfrm>
          <a:prstGeom prst="rect">
            <a:avLst/>
          </a:prstGeom>
          <a:noFill/>
        </p:spPr>
        <p:txBody>
          <a:bodyPr wrap="square">
            <a:spAutoFit/>
          </a:bodyPr>
          <a:lstStyle/>
          <a:p>
            <a:r>
              <a:rPr lang="en-US" sz="2400" dirty="0"/>
              <a:t>description="Pipeline for estimating QC metrics and filtering low quality cells.", required=True</a:t>
            </a:r>
          </a:p>
        </p:txBody>
      </p:sp>
      <p:sp>
        <p:nvSpPr>
          <p:cNvPr id="6" name="Rounded Rectangle 5">
            <a:extLst>
              <a:ext uri="{FF2B5EF4-FFF2-40B4-BE49-F238E27FC236}">
                <a16:creationId xmlns:a16="http://schemas.microsoft.com/office/drawing/2014/main" id="{9E66A05C-D217-3B80-ED7D-3D6584FC4F18}"/>
              </a:ext>
            </a:extLst>
          </p:cNvPr>
          <p:cNvSpPr/>
          <p:nvPr/>
        </p:nvSpPr>
        <p:spPr>
          <a:xfrm flipV="1">
            <a:off x="9558098" y="8767009"/>
            <a:ext cx="1901752" cy="41744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6BEF4B-6CA5-C090-8A4E-4AF2976CCE07}"/>
              </a:ext>
            </a:extLst>
          </p:cNvPr>
          <p:cNvSpPr/>
          <p:nvPr/>
        </p:nvSpPr>
        <p:spPr>
          <a:xfrm flipV="1">
            <a:off x="9558098" y="5531837"/>
            <a:ext cx="1305405" cy="24019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284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DF37-1ABE-71A9-A187-D0931C24EBC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3FDD13-D1AE-F972-3F70-16CE8CC1065F}"/>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16F570BE-B9B3-7880-6A91-CA1B33B74F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pic>
        <p:nvPicPr>
          <p:cNvPr id="2" name="Picture 2" descr="ScRNASeqSnap repository logo">
            <a:extLst>
              <a:ext uri="{FF2B5EF4-FFF2-40B4-BE49-F238E27FC236}">
                <a16:creationId xmlns:a16="http://schemas.microsoft.com/office/drawing/2014/main" id="{7FEAC45A-E991-7ACB-5615-24467292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screen&#10;&#10;Description automatically generated">
            <a:extLst>
              <a:ext uri="{FF2B5EF4-FFF2-40B4-BE49-F238E27FC236}">
                <a16:creationId xmlns:a16="http://schemas.microsoft.com/office/drawing/2014/main" id="{94D72BA9-790E-228E-8BED-8B7514A4B84C}"/>
              </a:ext>
            </a:extLst>
          </p:cNvPr>
          <p:cNvPicPr>
            <a:picLocks noChangeAspect="1"/>
          </p:cNvPicPr>
          <p:nvPr/>
        </p:nvPicPr>
        <p:blipFill>
          <a:blip r:embed="rId4"/>
          <a:stretch>
            <a:fillRect/>
          </a:stretch>
        </p:blipFill>
        <p:spPr>
          <a:xfrm>
            <a:off x="685800" y="2888041"/>
            <a:ext cx="7860055" cy="59436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6233DB8B-23B3-6C49-8688-385DC89937E5}"/>
              </a:ext>
            </a:extLst>
          </p:cNvPr>
          <p:cNvPicPr>
            <a:picLocks noChangeAspect="1"/>
          </p:cNvPicPr>
          <p:nvPr/>
        </p:nvPicPr>
        <p:blipFill>
          <a:blip r:embed="rId5"/>
          <a:stretch>
            <a:fillRect/>
          </a:stretch>
        </p:blipFill>
        <p:spPr>
          <a:xfrm>
            <a:off x="8952270" y="2888041"/>
            <a:ext cx="8904401" cy="5486400"/>
          </a:xfrm>
          <a:prstGeom prst="rect">
            <a:avLst/>
          </a:prstGeom>
        </p:spPr>
      </p:pic>
    </p:spTree>
    <p:extLst>
      <p:ext uri="{BB962C8B-B14F-4D97-AF65-F5344CB8AC3E}">
        <p14:creationId xmlns:p14="http://schemas.microsoft.com/office/powerpoint/2010/main" val="3366044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C801-4374-6A13-1B5B-E3D69740E43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33D7212-A9B2-E3E3-37BE-C8C5885D4017}"/>
              </a:ext>
            </a:extLst>
          </p:cNvPr>
          <p:cNvSpPr>
            <a:spLocks noGrp="1"/>
          </p:cNvSpPr>
          <p:nvPr>
            <p:ph type="title"/>
          </p:nvPr>
        </p:nvSpPr>
        <p:spPr>
          <a:xfrm>
            <a:off x="685800" y="548641"/>
            <a:ext cx="16878300" cy="1402990"/>
          </a:xfrm>
        </p:spPr>
        <p:txBody>
          <a:bodyPr/>
          <a:lstStyle/>
          <a:p>
            <a:r>
              <a:rPr lang="en-US" sz="3600" dirty="0"/>
              <a:t>`upstream-analysis` module</a:t>
            </a:r>
          </a:p>
        </p:txBody>
      </p:sp>
      <p:pic>
        <p:nvPicPr>
          <p:cNvPr id="2" name="Picture 2" descr="ScRNASeqSnap repository logo">
            <a:extLst>
              <a:ext uri="{FF2B5EF4-FFF2-40B4-BE49-F238E27FC236}">
                <a16:creationId xmlns:a16="http://schemas.microsoft.com/office/drawing/2014/main" id="{A226F926-BDD4-DC62-ABDE-27AB41734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2114B3E-2681-29FD-58F5-3AA2D77FDFB6}"/>
              </a:ext>
            </a:extLst>
          </p:cNvPr>
          <p:cNvGraphicFramePr>
            <a:graphicFrameLocks noGrp="1"/>
          </p:cNvGraphicFramePr>
          <p:nvPr>
            <p:extLst>
              <p:ext uri="{D42A27DB-BD31-4B8C-83A1-F6EECF244321}">
                <p14:modId xmlns:p14="http://schemas.microsoft.com/office/powerpoint/2010/main" val="2085073771"/>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4" name="Picture 3" descr="A screenshot of a computer screen&#10;&#10;Description automatically generated">
            <a:extLst>
              <a:ext uri="{FF2B5EF4-FFF2-40B4-BE49-F238E27FC236}">
                <a16:creationId xmlns:a16="http://schemas.microsoft.com/office/drawing/2014/main" id="{6F0DDFE4-B001-CA85-49BE-EEC41D5E750D}"/>
              </a:ext>
            </a:extLst>
          </p:cNvPr>
          <p:cNvPicPr>
            <a:picLocks noChangeAspect="1"/>
          </p:cNvPicPr>
          <p:nvPr/>
        </p:nvPicPr>
        <p:blipFill>
          <a:blip r:embed="rId4"/>
          <a:srcRect t="60094"/>
          <a:stretch/>
        </p:blipFill>
        <p:spPr>
          <a:xfrm>
            <a:off x="862993" y="4091190"/>
            <a:ext cx="17122058" cy="5166745"/>
          </a:xfrm>
          <a:prstGeom prst="rect">
            <a:avLst/>
          </a:prstGeom>
        </p:spPr>
      </p:pic>
    </p:spTree>
    <p:extLst>
      <p:ext uri="{BB962C8B-B14F-4D97-AF65-F5344CB8AC3E}">
        <p14:creationId xmlns:p14="http://schemas.microsoft.com/office/powerpoint/2010/main" val="2640925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AB2C-3283-9AA1-A157-56A04F09633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499A253-0A0A-8BD6-C071-6D3544B6D5F4}"/>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463B505-E15C-B00D-E4B8-8557C150C97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36</a:t>
            </a:fld>
            <a:endParaRPr lang="en-US"/>
          </a:p>
        </p:txBody>
      </p:sp>
      <p:pic>
        <p:nvPicPr>
          <p:cNvPr id="2" name="Picture 2" descr="ScRNASeqSnap repository logo">
            <a:extLst>
              <a:ext uri="{FF2B5EF4-FFF2-40B4-BE49-F238E27FC236}">
                <a16:creationId xmlns:a16="http://schemas.microsoft.com/office/drawing/2014/main" id="{DB30F8C2-43AD-E502-90D3-11786465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BF778EC-2060-00D2-6E8D-CB45183D89C1}"/>
              </a:ext>
            </a:extLst>
          </p:cNvPr>
          <p:cNvGraphicFramePr>
            <a:graphicFrameLocks noGrp="1"/>
          </p:cNvGraphicFramePr>
          <p:nvPr>
            <p:extLst>
              <p:ext uri="{D42A27DB-BD31-4B8C-83A1-F6EECF244321}">
                <p14:modId xmlns:p14="http://schemas.microsoft.com/office/powerpoint/2010/main" val="2021289265"/>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7" name="Rectangle 6">
            <a:extLst>
              <a:ext uri="{FF2B5EF4-FFF2-40B4-BE49-F238E27FC236}">
                <a16:creationId xmlns:a16="http://schemas.microsoft.com/office/drawing/2014/main" id="{35D9ED8D-F95D-7106-5B2F-4EE184D6536B}"/>
              </a:ext>
            </a:extLst>
          </p:cNvPr>
          <p:cNvSpPr/>
          <p:nvPr/>
        </p:nvSpPr>
        <p:spPr>
          <a:xfrm>
            <a:off x="1552729" y="4485773"/>
            <a:ext cx="16240342" cy="1315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CDF89CD1-0FFF-471B-D058-BC5BA13154AA}"/>
              </a:ext>
            </a:extLst>
          </p:cNvPr>
          <p:cNvPicPr>
            <a:picLocks noChangeAspect="1"/>
          </p:cNvPicPr>
          <p:nvPr/>
        </p:nvPicPr>
        <p:blipFill>
          <a:blip r:embed="rId4"/>
          <a:srcRect b="78928"/>
          <a:stretch/>
        </p:blipFill>
        <p:spPr>
          <a:xfrm>
            <a:off x="1150160" y="4632669"/>
            <a:ext cx="16782221" cy="2178884"/>
          </a:xfrm>
          <a:prstGeom prst="rect">
            <a:avLst/>
          </a:prstGeom>
        </p:spPr>
      </p:pic>
    </p:spTree>
    <p:extLst>
      <p:ext uri="{BB962C8B-B14F-4D97-AF65-F5344CB8AC3E}">
        <p14:creationId xmlns:p14="http://schemas.microsoft.com/office/powerpoint/2010/main" val="2206543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F91AF-048D-54CF-C6B2-E4051EC2B8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5DCE24-6E2C-37E8-C090-5981D8251FA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037245BB-4AF9-BC3C-D042-C67675075FB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37</a:t>
            </a:fld>
            <a:endParaRPr lang="en-US"/>
          </a:p>
        </p:txBody>
      </p:sp>
      <p:pic>
        <p:nvPicPr>
          <p:cNvPr id="2" name="Picture 2" descr="ScRNASeqSnap repository logo">
            <a:extLst>
              <a:ext uri="{FF2B5EF4-FFF2-40B4-BE49-F238E27FC236}">
                <a16:creationId xmlns:a16="http://schemas.microsoft.com/office/drawing/2014/main" id="{DDA98DAA-49E7-1C3D-D67C-E69BE24CC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47A16F1F-DDB3-E334-F950-CD91D774814A}"/>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6" name="Rectangle 5">
            <a:extLst>
              <a:ext uri="{FF2B5EF4-FFF2-40B4-BE49-F238E27FC236}">
                <a16:creationId xmlns:a16="http://schemas.microsoft.com/office/drawing/2014/main" id="{9A45930B-7FAD-D8DA-C346-DE08C6885586}"/>
              </a:ext>
            </a:extLst>
          </p:cNvPr>
          <p:cNvSpPr/>
          <p:nvPr/>
        </p:nvSpPr>
        <p:spPr>
          <a:xfrm>
            <a:off x="1552729" y="4892842"/>
            <a:ext cx="16240342" cy="90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C04AEF11-929F-334B-376B-60071F4DBA36}"/>
              </a:ext>
            </a:extLst>
          </p:cNvPr>
          <p:cNvPicPr>
            <a:picLocks noChangeAspect="1"/>
          </p:cNvPicPr>
          <p:nvPr/>
        </p:nvPicPr>
        <p:blipFill>
          <a:blip r:embed="rId4"/>
          <a:srcRect l="488" t="19371" r="2407" b="54690"/>
          <a:stretch/>
        </p:blipFill>
        <p:spPr>
          <a:xfrm>
            <a:off x="965200" y="5293067"/>
            <a:ext cx="16979901" cy="2794775"/>
          </a:xfrm>
          <a:prstGeom prst="rect">
            <a:avLst/>
          </a:prstGeom>
        </p:spPr>
      </p:pic>
    </p:spTree>
    <p:extLst>
      <p:ext uri="{BB962C8B-B14F-4D97-AF65-F5344CB8AC3E}">
        <p14:creationId xmlns:p14="http://schemas.microsoft.com/office/powerpoint/2010/main" val="197591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1CB3-0D72-1AEC-3835-7AD9EF3C42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7E499AE-542A-D4E3-FF8F-DCDCD6E5EC0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B18BC3F3-147B-C906-35D6-F5787B8E054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38</a:t>
            </a:fld>
            <a:endParaRPr lang="en-US"/>
          </a:p>
        </p:txBody>
      </p:sp>
      <p:pic>
        <p:nvPicPr>
          <p:cNvPr id="2" name="Picture 2" descr="ScRNASeqSnap repository logo">
            <a:extLst>
              <a:ext uri="{FF2B5EF4-FFF2-40B4-BE49-F238E27FC236}">
                <a16:creationId xmlns:a16="http://schemas.microsoft.com/office/drawing/2014/main" id="{5A307A62-7053-C0DD-EBFD-D8477295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148FFB7C-FEF6-5FB0-E443-0BD328FA037F}"/>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75DDAF21-6E1D-B600-8EC5-73BF36D0A709}"/>
              </a:ext>
            </a:extLst>
          </p:cNvPr>
          <p:cNvGraphicFramePr>
            <a:graphicFrameLocks noGrp="1"/>
          </p:cNvGraphicFramePr>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3" name="Picture 2" descr="Demo Royalty-Free Images, Stock Photos &amp; Pictures | Shutterstock">
            <a:extLst>
              <a:ext uri="{FF2B5EF4-FFF2-40B4-BE49-F238E27FC236}">
                <a16:creationId xmlns:a16="http://schemas.microsoft.com/office/drawing/2014/main" id="{8268486E-A660-1AC9-2F28-DFB48F8CB9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556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E07C5-8A01-AE44-30E8-6DAEBA11284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89F0467C-57C6-F410-AA41-588D7825CD9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39</a:t>
            </a:fld>
            <a:endParaRPr lang="en-US"/>
          </a:p>
        </p:txBody>
      </p:sp>
      <p:sp>
        <p:nvSpPr>
          <p:cNvPr id="6" name="Title 1">
            <a:extLst>
              <a:ext uri="{FF2B5EF4-FFF2-40B4-BE49-F238E27FC236}">
                <a16:creationId xmlns:a16="http://schemas.microsoft.com/office/drawing/2014/main" id="{2944DF2E-064E-FA4E-CEB8-5DFDE9A41A2F}"/>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pic>
        <p:nvPicPr>
          <p:cNvPr id="7" name="Picture 2" descr="ScRNASeqSnap repository logo">
            <a:extLst>
              <a:ext uri="{FF2B5EF4-FFF2-40B4-BE49-F238E27FC236}">
                <a16:creationId xmlns:a16="http://schemas.microsoft.com/office/drawing/2014/main" id="{13BA8E46-7768-E85B-6F03-E7EC4E6EB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screen shot of a computer&#10;&#10;Description automatically generated">
            <a:extLst>
              <a:ext uri="{FF2B5EF4-FFF2-40B4-BE49-F238E27FC236}">
                <a16:creationId xmlns:a16="http://schemas.microsoft.com/office/drawing/2014/main" id="{DFEDFA68-EE2B-A5CA-A419-01F015493983}"/>
              </a:ext>
            </a:extLst>
          </p:cNvPr>
          <p:cNvPicPr>
            <a:picLocks noChangeAspect="1"/>
          </p:cNvPicPr>
          <p:nvPr/>
        </p:nvPicPr>
        <p:blipFill>
          <a:blip r:embed="rId4"/>
          <a:srcRect b="33093"/>
          <a:stretch/>
        </p:blipFill>
        <p:spPr>
          <a:xfrm>
            <a:off x="3155052" y="2180231"/>
            <a:ext cx="12527977" cy="7421001"/>
          </a:xfrm>
          <a:prstGeom prst="rect">
            <a:avLst/>
          </a:prstGeom>
        </p:spPr>
      </p:pic>
      <p:sp>
        <p:nvSpPr>
          <p:cNvPr id="23" name="Rectangle 22">
            <a:extLst>
              <a:ext uri="{FF2B5EF4-FFF2-40B4-BE49-F238E27FC236}">
                <a16:creationId xmlns:a16="http://schemas.microsoft.com/office/drawing/2014/main" id="{030AF041-3D84-5E0E-493C-889C9ECED5BA}"/>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26" name="Straight Arrow Connector 25">
            <a:extLst>
              <a:ext uri="{FF2B5EF4-FFF2-40B4-BE49-F238E27FC236}">
                <a16:creationId xmlns:a16="http://schemas.microsoft.com/office/drawing/2014/main" id="{17D3BD23-9552-FD4A-1800-24A7191E7410}"/>
              </a:ext>
            </a:extLst>
          </p:cNvPr>
          <p:cNvCxnSpPr>
            <a:cxnSpLocks/>
            <a:stCxn id="27" idx="1"/>
            <a:endCxn id="2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FCCB8C30-E300-DB74-BD1B-83611FA8F70F}"/>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020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40</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339247"/>
            <a:ext cx="12680140" cy="577850"/>
          </a:xfrm>
          <a:prstGeom prst="rect">
            <a:avLst/>
          </a:prstGeom>
          <a:noFill/>
        </p:spPr>
        <p:txBody>
          <a:bodyPr wrap="square">
            <a:spAutoFit/>
          </a:bodyPr>
          <a:lstStyle/>
          <a:p>
            <a:pPr lvl="1">
              <a:lnSpc>
                <a:spcPct val="150000"/>
              </a:lnSpc>
            </a:pPr>
            <a:r>
              <a:rPr lang="en-US" sz="2400" dirty="0"/>
              <a:t>description="Pipeline for Integrative analysis.", required=True</a:t>
            </a:r>
          </a:p>
        </p:txBody>
      </p:sp>
      <p:pic>
        <p:nvPicPr>
          <p:cNvPr id="5" name="Picture 4">
            <a:extLst>
              <a:ext uri="{FF2B5EF4-FFF2-40B4-BE49-F238E27FC236}">
                <a16:creationId xmlns:a16="http://schemas.microsoft.com/office/drawing/2014/main" id="{2934E7D2-D3EE-5D11-AEDB-7513418F927C}"/>
              </a:ext>
            </a:extLst>
          </p:cNvPr>
          <p:cNvPicPr>
            <a:picLocks noChangeAspect="1"/>
          </p:cNvPicPr>
          <p:nvPr/>
        </p:nvPicPr>
        <p:blipFill>
          <a:blip r:embed="rId4"/>
          <a:stretch>
            <a:fillRect/>
          </a:stretch>
        </p:blipFill>
        <p:spPr>
          <a:xfrm>
            <a:off x="3152427" y="3304713"/>
            <a:ext cx="12302125" cy="6230715"/>
          </a:xfrm>
          <a:prstGeom prst="rect">
            <a:avLst/>
          </a:prstGeom>
        </p:spPr>
      </p:pic>
      <p:sp>
        <p:nvSpPr>
          <p:cNvPr id="6" name="Rounded Rectangle 5">
            <a:extLst>
              <a:ext uri="{FF2B5EF4-FFF2-40B4-BE49-F238E27FC236}">
                <a16:creationId xmlns:a16="http://schemas.microsoft.com/office/drawing/2014/main" id="{BC465B67-9FA7-CA90-6538-33E72995262D}"/>
              </a:ext>
            </a:extLst>
          </p:cNvPr>
          <p:cNvSpPr/>
          <p:nvPr/>
        </p:nvSpPr>
        <p:spPr>
          <a:xfrm flipV="1">
            <a:off x="7761873" y="4725963"/>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008DD60-4D98-0BBA-6359-C72C852C38B0}"/>
              </a:ext>
            </a:extLst>
          </p:cNvPr>
          <p:cNvSpPr/>
          <p:nvPr/>
        </p:nvSpPr>
        <p:spPr>
          <a:xfrm flipV="1">
            <a:off x="7728856" y="7375222"/>
            <a:ext cx="3500617" cy="8222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46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3B59B-4429-1DBB-7168-BC2483C0AB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EEE3176-9BF3-679D-4BBA-7DA4476C0035}"/>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9C88039B-C6D4-4C71-4090-8732393EE66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41</a:t>
            </a:fld>
            <a:endParaRPr lang="en-US"/>
          </a:p>
        </p:txBody>
      </p:sp>
      <p:pic>
        <p:nvPicPr>
          <p:cNvPr id="2" name="Picture 2" descr="ScRNASeqSnap repository logo">
            <a:extLst>
              <a:ext uri="{FF2B5EF4-FFF2-40B4-BE49-F238E27FC236}">
                <a16:creationId xmlns:a16="http://schemas.microsoft.com/office/drawing/2014/main" id="{C0966A33-FF98-7A98-02A4-A6A9ED8B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program&#10;&#10;Description automatically generated">
            <a:extLst>
              <a:ext uri="{FF2B5EF4-FFF2-40B4-BE49-F238E27FC236}">
                <a16:creationId xmlns:a16="http://schemas.microsoft.com/office/drawing/2014/main" id="{678DA153-2195-C929-6B33-8E5EB439927E}"/>
              </a:ext>
            </a:extLst>
          </p:cNvPr>
          <p:cNvPicPr>
            <a:picLocks noChangeAspect="1"/>
          </p:cNvPicPr>
          <p:nvPr/>
        </p:nvPicPr>
        <p:blipFill>
          <a:blip r:embed="rId4"/>
          <a:stretch>
            <a:fillRect/>
          </a:stretch>
        </p:blipFill>
        <p:spPr>
          <a:xfrm>
            <a:off x="3957593" y="2180231"/>
            <a:ext cx="10334713" cy="7384784"/>
          </a:xfrm>
          <a:prstGeom prst="rect">
            <a:avLst/>
          </a:prstGeom>
        </p:spPr>
      </p:pic>
    </p:spTree>
    <p:extLst>
      <p:ext uri="{BB962C8B-B14F-4D97-AF65-F5344CB8AC3E}">
        <p14:creationId xmlns:p14="http://schemas.microsoft.com/office/powerpoint/2010/main" val="1500676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04DB9-4EFA-AE59-8F59-EEBED7C4CE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37DAC00-F4E8-D06E-44F5-9B77273DA582}"/>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B4F72DC7-53EE-1A15-F08F-C3A56F8A019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42</a:t>
            </a:fld>
            <a:endParaRPr lang="en-US"/>
          </a:p>
        </p:txBody>
      </p:sp>
      <p:pic>
        <p:nvPicPr>
          <p:cNvPr id="2" name="Picture 2" descr="ScRNASeqSnap repository logo">
            <a:extLst>
              <a:ext uri="{FF2B5EF4-FFF2-40B4-BE49-F238E27FC236}">
                <a16:creationId xmlns:a16="http://schemas.microsoft.com/office/drawing/2014/main" id="{B13AD5EA-8D6A-4E5E-85E9-7348A01BB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657BF21-C1CE-9308-CCDA-71CB187D1C2E}"/>
              </a:ext>
            </a:extLst>
          </p:cNvPr>
          <p:cNvGraphicFramePr>
            <a:graphicFrameLocks noGrp="1"/>
          </p:cNvGraphicFramePr>
          <p:nvPr>
            <p:extLst>
              <p:ext uri="{D42A27DB-BD31-4B8C-83A1-F6EECF244321}">
                <p14:modId xmlns:p14="http://schemas.microsoft.com/office/powerpoint/2010/main" val="1906568442"/>
              </p:ext>
            </p:extLst>
          </p:nvPr>
        </p:nvGraphicFramePr>
        <p:xfrm>
          <a:off x="1614521" y="3330001"/>
          <a:ext cx="15566574" cy="505968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757078">
                  <a:extLst>
                    <a:ext uri="{9D8B030D-6E8A-4147-A177-3AD203B41FA5}">
                      <a16:colId xmlns:a16="http://schemas.microsoft.com/office/drawing/2014/main" val="4175033574"/>
                    </a:ext>
                  </a:extLst>
                </a:gridCol>
                <a:gridCol w="11438021">
                  <a:extLst>
                    <a:ext uri="{9D8B030D-6E8A-4147-A177-3AD203B41FA5}">
                      <a16:colId xmlns:a16="http://schemas.microsoft.com/office/drawing/2014/main" val="345869976"/>
                    </a:ext>
                  </a:extLst>
                </a:gridCol>
              </a:tblGrid>
              <a:tr h="365760">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seurat_integration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8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8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harmony_integration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liger_integration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131500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43</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365212"/>
            <a:ext cx="12680140" cy="577850"/>
          </a:xfrm>
          <a:prstGeom prst="rect">
            <a:avLst/>
          </a:prstGeom>
          <a:noFill/>
        </p:spPr>
        <p:txBody>
          <a:bodyPr wrap="square">
            <a:spAutoFit/>
          </a:bodyPr>
          <a:lstStyle/>
          <a:p>
            <a:pPr lvl="1">
              <a:lnSpc>
                <a:spcPct val="150000"/>
              </a:lnSpc>
            </a:pPr>
            <a:r>
              <a:rPr lang="en-US" sz="2400" dirty="0"/>
              <a:t>description="Pipeline for cluster cell calling and gene marker analysis.", required=True</a:t>
            </a:r>
          </a:p>
        </p:txBody>
      </p:sp>
      <p:pic>
        <p:nvPicPr>
          <p:cNvPr id="5" name="Picture 4" descr="A screenshot of a computer&#10;&#10;Description automatically generated">
            <a:extLst>
              <a:ext uri="{FF2B5EF4-FFF2-40B4-BE49-F238E27FC236}">
                <a16:creationId xmlns:a16="http://schemas.microsoft.com/office/drawing/2014/main" id="{DF9702D1-3DAD-D5B5-A79D-0A4A079D91AB}"/>
              </a:ext>
            </a:extLst>
          </p:cNvPr>
          <p:cNvPicPr>
            <a:picLocks noChangeAspect="1"/>
          </p:cNvPicPr>
          <p:nvPr/>
        </p:nvPicPr>
        <p:blipFill>
          <a:blip r:embed="rId4"/>
          <a:srcRect r="4239" b="19451"/>
          <a:stretch/>
        </p:blipFill>
        <p:spPr>
          <a:xfrm>
            <a:off x="4439986" y="3495601"/>
            <a:ext cx="10156656" cy="5848939"/>
          </a:xfrm>
          <a:prstGeom prst="rect">
            <a:avLst/>
          </a:prstGeom>
        </p:spPr>
      </p:pic>
      <p:sp>
        <p:nvSpPr>
          <p:cNvPr id="6" name="Rounded Rectangle 5">
            <a:extLst>
              <a:ext uri="{FF2B5EF4-FFF2-40B4-BE49-F238E27FC236}">
                <a16:creationId xmlns:a16="http://schemas.microsoft.com/office/drawing/2014/main" id="{21D2550C-D8A2-A6E4-3E8B-78C16BB1DD20}"/>
              </a:ext>
            </a:extLst>
          </p:cNvPr>
          <p:cNvSpPr/>
          <p:nvPr/>
        </p:nvSpPr>
        <p:spPr>
          <a:xfrm flipV="1">
            <a:off x="7922294" y="4809106"/>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ED0E675-37D1-8A30-4494-C8AB15EEE9A6}"/>
              </a:ext>
            </a:extLst>
          </p:cNvPr>
          <p:cNvSpPr/>
          <p:nvPr/>
        </p:nvSpPr>
        <p:spPr>
          <a:xfrm flipV="1">
            <a:off x="7954379" y="7381612"/>
            <a:ext cx="3500617" cy="115278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547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FFC7-F11E-2A54-D877-53DF1BF651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86E314-D6FF-29FC-8C84-D00064F0004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BBF2A1B8-7A6F-3145-8F3C-ACE6E7337F2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44</a:t>
            </a:fld>
            <a:endParaRPr lang="en-US"/>
          </a:p>
        </p:txBody>
      </p:sp>
      <p:pic>
        <p:nvPicPr>
          <p:cNvPr id="2" name="Picture 2" descr="ScRNASeqSnap repository logo">
            <a:extLst>
              <a:ext uri="{FF2B5EF4-FFF2-40B4-BE49-F238E27FC236}">
                <a16:creationId xmlns:a16="http://schemas.microsoft.com/office/drawing/2014/main" id="{B0FB7789-99B0-EEE8-ECAB-78CBA7D37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0924F9A-B7F6-FB2A-5441-74E1CC452658}"/>
              </a:ext>
            </a:extLst>
          </p:cNvPr>
          <p:cNvPicPr>
            <a:picLocks noChangeAspect="1"/>
          </p:cNvPicPr>
          <p:nvPr/>
        </p:nvPicPr>
        <p:blipFill>
          <a:blip r:embed="rId4"/>
          <a:srcRect b="2996"/>
          <a:stretch/>
        </p:blipFill>
        <p:spPr>
          <a:xfrm>
            <a:off x="4534968" y="2180231"/>
            <a:ext cx="9218064" cy="7412948"/>
          </a:xfrm>
          <a:prstGeom prst="rect">
            <a:avLst/>
          </a:prstGeom>
        </p:spPr>
      </p:pic>
    </p:spTree>
    <p:extLst>
      <p:ext uri="{BB962C8B-B14F-4D97-AF65-F5344CB8AC3E}">
        <p14:creationId xmlns:p14="http://schemas.microsoft.com/office/powerpoint/2010/main" val="3151317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629FB-4DDB-9852-A7E2-AF8BC9625B5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1252184-8595-9BB7-0FE5-7B208F66EE04}"/>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F913B273-C5F7-317C-7E9A-01C22A4D1D6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45</a:t>
            </a:fld>
            <a:endParaRPr lang="en-US"/>
          </a:p>
        </p:txBody>
      </p:sp>
      <p:pic>
        <p:nvPicPr>
          <p:cNvPr id="2" name="Picture 2" descr="ScRNASeqSnap repository logo">
            <a:extLst>
              <a:ext uri="{FF2B5EF4-FFF2-40B4-BE49-F238E27FC236}">
                <a16:creationId xmlns:a16="http://schemas.microsoft.com/office/drawing/2014/main" id="{6C32A910-A5BB-C73A-B7D9-2EAFBFEED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95956AA-786A-909A-0BF8-B8CCC6BA7636}"/>
              </a:ext>
            </a:extLst>
          </p:cNvPr>
          <p:cNvGraphicFramePr>
            <a:graphicFrameLocks noGrp="1"/>
          </p:cNvGraphicFramePr>
          <p:nvPr>
            <p:extLst>
              <p:ext uri="{D42A27DB-BD31-4B8C-83A1-F6EECF244321}">
                <p14:modId xmlns:p14="http://schemas.microsoft.com/office/powerpoint/2010/main" val="2146221992"/>
              </p:ext>
            </p:extLst>
          </p:nvPr>
        </p:nvGraphicFramePr>
        <p:xfrm>
          <a:off x="2874205" y="3451921"/>
          <a:ext cx="12501490" cy="24079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563531">
                  <a:extLst>
                    <a:ext uri="{9D8B030D-6E8A-4147-A177-3AD203B41FA5}">
                      <a16:colId xmlns:a16="http://schemas.microsoft.com/office/drawing/2014/main" val="4175033574"/>
                    </a:ext>
                  </a:extLst>
                </a:gridCol>
                <a:gridCol w="8566484">
                  <a:extLst>
                    <a:ext uri="{9D8B030D-6E8A-4147-A177-3AD203B41FA5}">
                      <a16:colId xmlns:a16="http://schemas.microsoft.com/office/drawing/2014/main" val="345869976"/>
                    </a:ext>
                  </a:extLst>
                </a:gridCol>
              </a:tblGrid>
              <a:tr h="416755">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cluster-cell-calling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find-markers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359576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46</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381945"/>
            <a:ext cx="15565714" cy="577850"/>
          </a:xfrm>
          <a:prstGeom prst="rect">
            <a:avLst/>
          </a:prstGeom>
          <a:noFill/>
        </p:spPr>
        <p:txBody>
          <a:bodyPr wrap="square">
            <a:spAutoFit/>
          </a:bodyPr>
          <a:lstStyle/>
          <a:p>
            <a:pPr lvl="1">
              <a:lnSpc>
                <a:spcPct val="150000"/>
              </a:lnSpc>
            </a:pPr>
            <a:r>
              <a:rPr lang="en-US" sz="2400" dirty="0"/>
              <a:t>description="To remove clusters and repeat steps (4) and (5), e.g. for PDX experiments.", required=False</a:t>
            </a:r>
          </a:p>
        </p:txBody>
      </p:sp>
      <p:pic>
        <p:nvPicPr>
          <p:cNvPr id="4" name="Picture 3" descr="A screenshot of a computer&#10;&#10;Description automatically generated">
            <a:extLst>
              <a:ext uri="{FF2B5EF4-FFF2-40B4-BE49-F238E27FC236}">
                <a16:creationId xmlns:a16="http://schemas.microsoft.com/office/drawing/2014/main" id="{8B5073E1-0A54-E011-BE7D-083EC984C7CF}"/>
              </a:ext>
            </a:extLst>
          </p:cNvPr>
          <p:cNvPicPr>
            <a:picLocks noChangeAspect="1"/>
          </p:cNvPicPr>
          <p:nvPr/>
        </p:nvPicPr>
        <p:blipFill>
          <a:blip r:embed="rId4"/>
          <a:stretch>
            <a:fillRect/>
          </a:stretch>
        </p:blipFill>
        <p:spPr>
          <a:xfrm>
            <a:off x="4383839" y="3390109"/>
            <a:ext cx="9877593" cy="5993003"/>
          </a:xfrm>
          <a:prstGeom prst="rect">
            <a:avLst/>
          </a:prstGeom>
        </p:spPr>
      </p:pic>
      <p:sp>
        <p:nvSpPr>
          <p:cNvPr id="5" name="Rounded Rectangle 4">
            <a:extLst>
              <a:ext uri="{FF2B5EF4-FFF2-40B4-BE49-F238E27FC236}">
                <a16:creationId xmlns:a16="http://schemas.microsoft.com/office/drawing/2014/main" id="{62F1D193-C063-68BF-C4CB-A01F71A6B288}"/>
              </a:ext>
            </a:extLst>
          </p:cNvPr>
          <p:cNvSpPr/>
          <p:nvPr/>
        </p:nvSpPr>
        <p:spPr>
          <a:xfrm flipV="1">
            <a:off x="8800858" y="573839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C5758B-5508-301E-7249-41B5E53060D3}"/>
              </a:ext>
            </a:extLst>
          </p:cNvPr>
          <p:cNvSpPr/>
          <p:nvPr/>
        </p:nvSpPr>
        <p:spPr>
          <a:xfrm flipV="1">
            <a:off x="8800857" y="8576846"/>
            <a:ext cx="4072181" cy="581441"/>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03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A4FE-89FC-62E0-520F-A48CF352C38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B7345B-AA8F-2B83-D42B-FED3802A56CF}"/>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36027CF1-934E-DDFE-1260-7BE7205E2DB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47</a:t>
            </a:fld>
            <a:endParaRPr lang="en-US"/>
          </a:p>
        </p:txBody>
      </p:sp>
      <p:pic>
        <p:nvPicPr>
          <p:cNvPr id="2" name="Picture 2" descr="ScRNASeqSnap repository logo">
            <a:extLst>
              <a:ext uri="{FF2B5EF4-FFF2-40B4-BE49-F238E27FC236}">
                <a16:creationId xmlns:a16="http://schemas.microsoft.com/office/drawing/2014/main" id="{A5FEA87F-575C-C84E-3416-1B2E477CD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09FE6727-5621-E33F-E1F5-DDF9FDBF3FAC}"/>
              </a:ext>
            </a:extLst>
          </p:cNvPr>
          <p:cNvPicPr>
            <a:picLocks noChangeAspect="1"/>
          </p:cNvPicPr>
          <p:nvPr/>
        </p:nvPicPr>
        <p:blipFill>
          <a:blip r:embed="rId4"/>
          <a:stretch>
            <a:fillRect/>
          </a:stretch>
        </p:blipFill>
        <p:spPr>
          <a:xfrm>
            <a:off x="4018046" y="2180231"/>
            <a:ext cx="10251908" cy="7409091"/>
          </a:xfrm>
          <a:prstGeom prst="rect">
            <a:avLst/>
          </a:prstGeom>
        </p:spPr>
      </p:pic>
    </p:spTree>
    <p:extLst>
      <p:ext uri="{BB962C8B-B14F-4D97-AF65-F5344CB8AC3E}">
        <p14:creationId xmlns:p14="http://schemas.microsoft.com/office/powerpoint/2010/main" val="2330280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description="Pipeline for annotating cell types.", required=True</a:t>
            </a:r>
          </a:p>
        </p:txBody>
      </p:sp>
      <p:pic>
        <p:nvPicPr>
          <p:cNvPr id="4" name="Picture 3" descr="A screenshot of a computer&#10;&#10;Description automatically generated">
            <a:extLst>
              <a:ext uri="{FF2B5EF4-FFF2-40B4-BE49-F238E27FC236}">
                <a16:creationId xmlns:a16="http://schemas.microsoft.com/office/drawing/2014/main" id="{675B9079-7EA0-63C5-598B-805064F4FE8D}"/>
              </a:ext>
            </a:extLst>
          </p:cNvPr>
          <p:cNvPicPr>
            <a:picLocks noChangeAspect="1"/>
          </p:cNvPicPr>
          <p:nvPr/>
        </p:nvPicPr>
        <p:blipFill>
          <a:blip r:embed="rId4"/>
          <a:srcRect b="14905"/>
          <a:stretch/>
        </p:blipFill>
        <p:spPr>
          <a:xfrm>
            <a:off x="2918575" y="3614699"/>
            <a:ext cx="13991638" cy="5067968"/>
          </a:xfrm>
          <a:prstGeom prst="rect">
            <a:avLst/>
          </a:prstGeom>
        </p:spPr>
      </p:pic>
      <p:sp>
        <p:nvSpPr>
          <p:cNvPr id="5" name="Rounded Rectangle 4">
            <a:extLst>
              <a:ext uri="{FF2B5EF4-FFF2-40B4-BE49-F238E27FC236}">
                <a16:creationId xmlns:a16="http://schemas.microsoft.com/office/drawing/2014/main" id="{5F834033-E1B6-D7E5-1876-0D1E0A0E7AF3}"/>
              </a:ext>
            </a:extLst>
          </p:cNvPr>
          <p:cNvSpPr/>
          <p:nvPr/>
        </p:nvSpPr>
        <p:spPr>
          <a:xfrm flipV="1">
            <a:off x="8804860" y="5143500"/>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297653-8ECB-1B9E-31DC-01A700C70D57}"/>
              </a:ext>
            </a:extLst>
          </p:cNvPr>
          <p:cNvSpPr/>
          <p:nvPr/>
        </p:nvSpPr>
        <p:spPr>
          <a:xfrm flipV="1">
            <a:off x="8804860" y="7363325"/>
            <a:ext cx="3500617" cy="80912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111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53AB-D1AD-2495-954C-24EA6945646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74C919-0C77-5BC1-8670-F8DC0DD47DC3}"/>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8F64546F-9B1C-AC8D-3115-83CBFAFE24E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pic>
        <p:nvPicPr>
          <p:cNvPr id="2" name="Picture 2" descr="ScRNASeqSnap repository logo">
            <a:extLst>
              <a:ext uri="{FF2B5EF4-FFF2-40B4-BE49-F238E27FC236}">
                <a16:creationId xmlns:a16="http://schemas.microsoft.com/office/drawing/2014/main" id="{BF26C079-48DE-1926-BE68-FC5FFE1E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0C286BBA-894F-C946-D39C-3D56C54235A9}"/>
              </a:ext>
            </a:extLst>
          </p:cNvPr>
          <p:cNvPicPr>
            <a:picLocks noChangeAspect="1"/>
          </p:cNvPicPr>
          <p:nvPr/>
        </p:nvPicPr>
        <p:blipFill>
          <a:blip r:embed="rId4"/>
          <a:srcRect b="11958"/>
          <a:stretch/>
        </p:blipFill>
        <p:spPr>
          <a:xfrm>
            <a:off x="3944746" y="2227110"/>
            <a:ext cx="10360408" cy="7540942"/>
          </a:xfrm>
          <a:prstGeom prst="rect">
            <a:avLst/>
          </a:prstGeom>
        </p:spPr>
      </p:pic>
    </p:spTree>
    <p:extLst>
      <p:ext uri="{BB962C8B-B14F-4D97-AF65-F5344CB8AC3E}">
        <p14:creationId xmlns:p14="http://schemas.microsoft.com/office/powerpoint/2010/main" val="4182763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 for non-hashed experiments</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97F2D-9F87-36CB-CDEA-B56164AB1BC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745CE5-91C7-ECF2-FACD-13DFF59C55EB}"/>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61FBC26A-1433-56F1-9732-9C4522F1FE1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2" name="Picture 2" descr="ScRNASeqSnap repository logo">
            <a:extLst>
              <a:ext uri="{FF2B5EF4-FFF2-40B4-BE49-F238E27FC236}">
                <a16:creationId xmlns:a16="http://schemas.microsoft.com/office/drawing/2014/main" id="{AAFBC124-3C23-B23A-1D39-C51EE761C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29B77FB-6B97-5009-2FE0-32C7D413D25D}"/>
              </a:ext>
            </a:extLst>
          </p:cNvPr>
          <p:cNvGraphicFramePr>
            <a:graphicFrameLocks noGrp="1"/>
          </p:cNvGraphicFramePr>
          <p:nvPr>
            <p:extLst>
              <p:ext uri="{D42A27DB-BD31-4B8C-83A1-F6EECF244321}">
                <p14:modId xmlns:p14="http://schemas.microsoft.com/office/powerpoint/2010/main" val="4046840681"/>
              </p:ext>
            </p:extLst>
          </p:nvPr>
        </p:nvGraphicFramePr>
        <p:xfrm>
          <a:off x="1614521" y="3638473"/>
          <a:ext cx="14997953" cy="2712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6958352">
                  <a:extLst>
                    <a:ext uri="{9D8B030D-6E8A-4147-A177-3AD203B41FA5}">
                      <a16:colId xmlns:a16="http://schemas.microsoft.com/office/drawing/2014/main" val="4175033574"/>
                    </a:ext>
                  </a:extLst>
                </a:gridCol>
                <a:gridCol w="7668126">
                  <a:extLst>
                    <a:ext uri="{9D8B030D-6E8A-4147-A177-3AD203B41FA5}">
                      <a16:colId xmlns:a16="http://schemas.microsoft.com/office/drawing/2014/main" val="345869976"/>
                    </a:ext>
                  </a:extLst>
                </a:gridCol>
              </a:tblGrid>
              <a:tr h="418235">
                <a:tc>
                  <a:txBody>
                    <a:bodyPr/>
                    <a:lstStyle/>
                    <a:p>
                      <a:pPr algn="ctr"/>
                      <a:r>
                        <a:rPr lang="en-US" sz="32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-broad</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-fine</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pic>
        <p:nvPicPr>
          <p:cNvPr id="4" name="Picture 3" descr="Demo Royalty-Free Images, Stock Photos &amp; Pictures | Shutterstock">
            <a:extLst>
              <a:ext uri="{FF2B5EF4-FFF2-40B4-BE49-F238E27FC236}">
                <a16:creationId xmlns:a16="http://schemas.microsoft.com/office/drawing/2014/main" id="{6FDB0A7C-3D4A-BA35-7111-DC13CF48393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551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51</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2" y="2865715"/>
            <a:ext cx="13407595" cy="1699696"/>
          </a:xfrm>
          <a:prstGeom prst="rect">
            <a:avLst/>
          </a:prstGeom>
          <a:noFill/>
        </p:spPr>
        <p:txBody>
          <a:bodyPr wrap="square">
            <a:spAutoFit/>
          </a:bodyPr>
          <a:lstStyle/>
          <a:p>
            <a:pPr>
              <a:lnSpc>
                <a:spcPct val="150000"/>
              </a:lnSpc>
            </a:pPr>
            <a:r>
              <a:rPr lang="en-US" sz="2400" dirty="0"/>
              <a:t>🎉  </a:t>
            </a:r>
            <a:r>
              <a:rPr lang="en-US" sz="2400" b="1" dirty="0"/>
              <a:t>Testing phase: code review process</a:t>
            </a:r>
          </a:p>
          <a:p>
            <a:pPr>
              <a:lnSpc>
                <a:spcPct val="150000"/>
              </a:lnSpc>
            </a:pPr>
            <a:r>
              <a:rPr lang="en-US" sz="2400" dirty="0"/>
              <a:t>🐛  Validation phase: Use another one (or more) datasets for validation purposes and fixing bugs</a:t>
            </a:r>
          </a:p>
          <a:p>
            <a:pPr>
              <a:lnSpc>
                <a:spcPct val="150000"/>
              </a:lnSpc>
            </a:pPr>
            <a:r>
              <a:rPr lang="en-US" sz="2400" dirty="0"/>
              <a:t>🚀  Launching!</a:t>
            </a:r>
          </a:p>
        </p:txBody>
      </p:sp>
    </p:spTree>
    <p:extLst>
      <p:ext uri="{BB962C8B-B14F-4D97-AF65-F5344CB8AC3E}">
        <p14:creationId xmlns:p14="http://schemas.microsoft.com/office/powerpoint/2010/main" val="4147334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52</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50160" y="2712636"/>
            <a:ext cx="12937862" cy="390183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400" dirty="0"/>
              <a:t>`clone-phylogeny-analysis` module</a:t>
            </a:r>
          </a:p>
          <a:p>
            <a:pPr marL="914400" lvl="1" indent="-457200">
              <a:lnSpc>
                <a:spcPct val="150000"/>
              </a:lnSpc>
              <a:buFont typeface="Arial" panose="020B0604020202020204" pitchFamily="34" charset="0"/>
              <a:buChar char="•"/>
            </a:pPr>
            <a:r>
              <a:rPr lang="en-US" sz="2400" dirty="0"/>
              <a:t>`infer-tumor-microenvironment-analysis` module</a:t>
            </a:r>
          </a:p>
          <a:p>
            <a:pPr marL="914400" lvl="1" indent="-457200">
              <a:lnSpc>
                <a:spcPct val="150000"/>
              </a:lnSpc>
              <a:buFont typeface="Arial" panose="020B0604020202020204" pitchFamily="34" charset="0"/>
              <a:buChar char="•"/>
            </a:pPr>
            <a:r>
              <a:rPr lang="en-US" sz="2400" dirty="0"/>
              <a:t>`differential-expression-analysis` module</a:t>
            </a:r>
          </a:p>
          <a:p>
            <a:pPr marL="914400" lvl="1" indent="-457200">
              <a:lnSpc>
                <a:spcPct val="150000"/>
              </a:lnSpc>
              <a:buFont typeface="Arial" panose="020B0604020202020204" pitchFamily="34" charset="0"/>
              <a:buChar char="•"/>
            </a:pPr>
            <a:r>
              <a:rPr lang="en-US" sz="2400" dirty="0"/>
              <a:t>`trajectories-</a:t>
            </a:r>
            <a:r>
              <a:rPr lang="en-US" sz="2400" dirty="0" err="1"/>
              <a:t>pseudotime</a:t>
            </a:r>
            <a:r>
              <a:rPr lang="en-US" sz="2400" dirty="0"/>
              <a:t>-analysis` module</a:t>
            </a:r>
          </a:p>
          <a:p>
            <a:pPr marL="914400" lvl="1" indent="-457200">
              <a:lnSpc>
                <a:spcPct val="150000"/>
              </a:lnSpc>
              <a:buFont typeface="Arial" panose="020B0604020202020204" pitchFamily="34" charset="0"/>
              <a:buChar char="•"/>
            </a:pPr>
            <a:r>
              <a:rPr lang="en-US" sz="2400" dirty="0"/>
              <a:t>`</a:t>
            </a:r>
            <a:r>
              <a:rPr lang="en-US" sz="2400" dirty="0" err="1"/>
              <a:t>rna</a:t>
            </a:r>
            <a:r>
              <a:rPr lang="en-US" sz="2400" dirty="0"/>
              <a:t>-velocity-analysis` module</a:t>
            </a:r>
          </a:p>
          <a:p>
            <a:pPr marL="914400" lvl="1" indent="-457200">
              <a:lnSpc>
                <a:spcPct val="150000"/>
              </a:lnSpc>
              <a:buFont typeface="Arial" panose="020B0604020202020204" pitchFamily="34" charset="0"/>
              <a:buChar char="•"/>
            </a:pPr>
            <a:r>
              <a:rPr lang="en-US" sz="2400" dirty="0"/>
              <a:t>`cell-types-annotation` module: using custom atlas reference or gene signature score</a:t>
            </a:r>
          </a:p>
          <a:p>
            <a:pPr marL="914400" lvl="1" indent="-457200">
              <a:lnSpc>
                <a:spcPct val="150000"/>
              </a:lnSpc>
              <a:buFont typeface="Arial" panose="020B0604020202020204" pitchFamily="34" charset="0"/>
              <a:buChar char="•"/>
            </a:pPr>
            <a:r>
              <a:rPr lang="en-US" sz="2400" dirty="0"/>
              <a:t>R shiny app</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578001"/>
          </a:xfrm>
        </p:spPr>
        <p:txBody>
          <a:bodyPr/>
          <a:lstStyle/>
          <a:p>
            <a:r>
              <a:rPr lang="en-US" sz="2400" i="0" u="none" strike="noStrike" dirty="0">
                <a:solidFill>
                  <a:schemeClr val="tx1"/>
                </a:solidFill>
                <a:effectLst/>
                <a:hlinkClick r:id="rId3"/>
              </a:rPr>
              <a:t>Automation and Reproducibility in Computational Biology</a:t>
            </a:r>
            <a:endParaRPr lang="en-US" sz="2400" i="0" u="none" strike="noStrike" dirty="0">
              <a:solidFill>
                <a:schemeClr val="tx1"/>
              </a:solidFill>
              <a:effectLst/>
            </a:endParaRPr>
          </a:p>
          <a:p>
            <a:r>
              <a:rPr lang="en-US" sz="2400" i="0" u="none" strike="noStrike" dirty="0">
                <a:solidFill>
                  <a:schemeClr val="tx1"/>
                </a:solidFill>
                <a:effectLst/>
                <a:hlinkClick r:id="rId4"/>
              </a:rPr>
              <a:t>Documentation and Usability</a:t>
            </a:r>
            <a:endParaRPr lang="en-US" sz="2400" i="0" u="none" strike="noStrike" dirty="0">
              <a:solidFill>
                <a:schemeClr val="tx1"/>
              </a:solidFill>
              <a:effectLst/>
            </a:endParaRPr>
          </a:p>
          <a:p>
            <a:r>
              <a:rPr lang="en-US" sz="2400" i="0" u="none" strike="noStrike" dirty="0">
                <a:solidFill>
                  <a:schemeClr val="tx1"/>
                </a:solidFill>
                <a:effectLst/>
                <a:hlinkClick r:id="rId5"/>
              </a:rPr>
              <a:t>GitHub Docs</a:t>
            </a:r>
            <a:endParaRPr lang="en-US" sz="2400" dirty="0">
              <a:solidFill>
                <a:schemeClr val="tx1"/>
              </a:solidFill>
            </a:endParaRPr>
          </a:p>
          <a:p>
            <a:r>
              <a:rPr lang="en-US" sz="2400" i="0" u="none" strike="noStrike" dirty="0">
                <a:solidFill>
                  <a:schemeClr val="tx1"/>
                </a:solidFill>
                <a:effectLst/>
                <a:hlinkClick r:id="rId6"/>
              </a:rPr>
              <a:t>Docker for beginners</a:t>
            </a:r>
            <a:endParaRPr lang="en-US" sz="2400" i="0" u="none" strike="noStrike" dirty="0">
              <a:solidFill>
                <a:schemeClr val="tx1"/>
              </a:solidFill>
              <a:effectLst/>
            </a:endParaRPr>
          </a:p>
          <a:p>
            <a:r>
              <a:rPr lang="en-US" sz="2400" i="0" u="none" strike="noStrike" dirty="0">
                <a:solidFill>
                  <a:schemeClr val="tx1"/>
                </a:solidFill>
                <a:effectLst/>
                <a:hlinkClick r:id="rId7"/>
              </a:rPr>
              <a:t>Docker for Data Scientists</a:t>
            </a:r>
            <a:endParaRPr lang="en-US" sz="2400" i="0" u="none" strike="noStrike" dirty="0">
              <a:solidFill>
                <a:schemeClr val="tx1"/>
              </a:solidFill>
              <a:effectLst/>
            </a:endParaRPr>
          </a:p>
          <a:p>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53</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
        <p:nvSpPr>
          <p:cNvPr id="3" name="TextBox 2">
            <a:extLst>
              <a:ext uri="{FF2B5EF4-FFF2-40B4-BE49-F238E27FC236}">
                <a16:creationId xmlns:a16="http://schemas.microsoft.com/office/drawing/2014/main" id="{2352AACB-3495-EDE3-A0BE-08DAC1D08B4C}"/>
              </a:ext>
            </a:extLst>
          </p:cNvPr>
          <p:cNvSpPr txBox="1"/>
          <p:nvPr/>
        </p:nvSpPr>
        <p:spPr>
          <a:xfrm>
            <a:off x="14121990" y="9208168"/>
            <a:ext cx="3942346" cy="369332"/>
          </a:xfrm>
          <a:prstGeom prst="rect">
            <a:avLst/>
          </a:prstGeom>
          <a:noFill/>
        </p:spPr>
        <p:txBody>
          <a:bodyPr wrap="square">
            <a:spAutoFit/>
          </a:bodyPr>
          <a:lstStyle/>
          <a:p>
            <a:pPr algn="r"/>
            <a:r>
              <a:rPr lang="en-US" sz="1800" i="0" u="none" strike="noStrike" dirty="0">
                <a:solidFill>
                  <a:schemeClr val="tx1"/>
                </a:solidFill>
                <a:effectLst/>
                <a:hlinkClick r:id="rId8"/>
              </a:rPr>
              <a:t>./resources/links-to-</a:t>
            </a:r>
            <a:r>
              <a:rPr lang="en-US" sz="1800" i="0" u="none" strike="noStrike" dirty="0" err="1">
                <a:solidFill>
                  <a:schemeClr val="tx1"/>
                </a:solidFill>
                <a:effectLst/>
                <a:hlinkClick r:id="rId8"/>
              </a:rPr>
              <a:t>resources.md</a:t>
            </a:r>
            <a:endParaRPr lang="en-US" sz="1800" i="0" u="none" strike="noStrike" dirty="0">
              <a:solidFill>
                <a:schemeClr val="tx1"/>
              </a:solidFill>
              <a:effectLst/>
            </a:endParaRPr>
          </a:p>
        </p:txBody>
      </p:sp>
    </p:spTree>
    <p:extLst>
      <p:ext uri="{BB962C8B-B14F-4D97-AF65-F5344CB8AC3E}">
        <p14:creationId xmlns:p14="http://schemas.microsoft.com/office/powerpoint/2010/main" val="2640309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17F1-92EE-FFCB-D031-D85D9CDEB313}"/>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CE76A3B8-0698-2B9B-F98F-3BE5F6238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Tree>
    <p:extLst>
      <p:ext uri="{BB962C8B-B14F-4D97-AF65-F5344CB8AC3E}">
        <p14:creationId xmlns:p14="http://schemas.microsoft.com/office/powerpoint/2010/main" val="59055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55</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83299-1B0B-DF21-CF2C-9EAD41DD5F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0B9E4FA-4959-E781-1BDB-BF4DC48FDDE1}"/>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BA227E74-9336-D257-61FC-9BB9805A535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pic>
        <p:nvPicPr>
          <p:cNvPr id="2" name="Picture 2" descr="ScRNASeqSnap repository logo">
            <a:extLst>
              <a:ext uri="{FF2B5EF4-FFF2-40B4-BE49-F238E27FC236}">
                <a16:creationId xmlns:a16="http://schemas.microsoft.com/office/drawing/2014/main" id="{7065BCF3-0D7C-DA02-749A-B7548AB2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D62521DB-549F-2BF2-732A-68FA3E8CFA84}"/>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601DA0E3-0197-62D7-B865-00C03B0A3D8E}"/>
              </a:ext>
            </a:extLst>
          </p:cNvPr>
          <p:cNvSpPr/>
          <p:nvPr/>
        </p:nvSpPr>
        <p:spPr>
          <a:xfrm flipV="1">
            <a:off x="6144768" y="3056533"/>
            <a:ext cx="6309360" cy="1131415"/>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55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2C48-B4E9-3E69-A2C3-211EFA2FED4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F40701-67F9-D855-D863-EE7A9676B79E}"/>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FD9F2D5E-F127-CE6D-4794-C51661F1BF4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pic>
        <p:nvPicPr>
          <p:cNvPr id="2" name="Picture 2" descr="ScRNASeqSnap repository logo">
            <a:extLst>
              <a:ext uri="{FF2B5EF4-FFF2-40B4-BE49-F238E27FC236}">
                <a16:creationId xmlns:a16="http://schemas.microsoft.com/office/drawing/2014/main" id="{7FC86D54-97FB-91F3-C101-D18CB935A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89A005F1-FCF0-1829-BF99-098FC03C0183}"/>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ECA7ED1D-7364-98DD-658C-6EA766744EF4}"/>
              </a:ext>
            </a:extLst>
          </p:cNvPr>
          <p:cNvSpPr/>
          <p:nvPr/>
        </p:nvSpPr>
        <p:spPr>
          <a:xfrm flipV="1">
            <a:off x="5839326" y="4106776"/>
            <a:ext cx="7170821" cy="54627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71477"/>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25963</TotalTime>
  <Words>2237</Words>
  <Application>Microsoft Macintosh PowerPoint</Application>
  <PresentationFormat>Custom</PresentationFormat>
  <Paragraphs>462</Paragraphs>
  <Slides>55</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the code</vt:lpstr>
      <vt:lpstr>How to access the code</vt:lpstr>
      <vt:lpstr>How to access the code</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How to run the code</vt:lpstr>
      <vt:lpstr>ScRNASeqSnap analysis modules</vt:lpstr>
      <vt:lpstr>ScRNASeqSnap analysis modules</vt:lpstr>
      <vt:lpstr>`fastqc-analysis` module</vt:lpstr>
      <vt:lpstr>`run-fastqc-analysis.sh`</vt:lpstr>
      <vt:lpstr>`run-fastqc-analysis.sh` and `lsf-script.txt`</vt:lpstr>
      <vt:lpstr>README.md</vt:lpstr>
      <vt:lpstr>`fastqc-analysis` module</vt:lpstr>
      <vt:lpstr>`cellranger-analysis` module</vt:lpstr>
      <vt:lpstr>`cellranger-analysis` module</vt:lpstr>
      <vt:lpstr>`cellranger-analysis` module</vt:lpstr>
      <vt:lpstr>`cellranger-analysis` module</vt:lpstr>
      <vt:lpstr>`cellranger-analysis` module</vt:lpstr>
      <vt:lpstr>`upstream-analysis` module</vt:lpstr>
      <vt:lpstr>`upstream-analysis` module</vt:lpstr>
      <vt:lpstr>`upstream-analysis` module</vt:lpstr>
      <vt:lpstr>`upstream-analysis` module</vt:lpstr>
      <vt:lpstr>`upstream-analysis` module</vt:lpstr>
      <vt:lpstr>`upstream-analysis` module</vt:lpstr>
      <vt:lpstr>ScRNASeqSnap analysis modules</vt:lpstr>
      <vt:lpstr>`integrative-analysis` module</vt:lpstr>
      <vt:lpstr>`integrative-analysis` module</vt:lpstr>
      <vt:lpstr>`integrative-analysis` module</vt:lpstr>
      <vt:lpstr>`cluster-cell-calling` module</vt:lpstr>
      <vt:lpstr>`cluster-cell-calling` module</vt:lpstr>
      <vt:lpstr>`cluster-cell-calling` module</vt:lpstr>
      <vt:lpstr>`cell-contamination-removal-analysis` module - optional</vt:lpstr>
      <vt:lpstr>`cell-contamination-removal-analysis` module - optional</vt:lpstr>
      <vt:lpstr>`cell-types-annotation` module</vt:lpstr>
      <vt:lpstr>`cell-types-annotation` module</vt:lpstr>
      <vt:lpstr>`cell-types-annotation` module</vt:lpstr>
      <vt:lpstr>Next steps</vt:lpstr>
      <vt:lpstr>PowerPoint Presentation</vt:lpstr>
      <vt:lpstr>More resources 🎉</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462</cp:revision>
  <cp:lastPrinted>2024-10-09T20:17:08Z</cp:lastPrinted>
  <dcterms:created xsi:type="dcterms:W3CDTF">2023-11-09T14:55:27Z</dcterms:created>
  <dcterms:modified xsi:type="dcterms:W3CDTF">2024-12-09T19:31:33Z</dcterms:modified>
</cp:coreProperties>
</file>